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410" r:id="rId3"/>
    <p:sldId id="258" r:id="rId4"/>
    <p:sldId id="261" r:id="rId5"/>
    <p:sldId id="260" r:id="rId6"/>
    <p:sldId id="308" r:id="rId7"/>
    <p:sldId id="259" r:id="rId8"/>
    <p:sldId id="411" r:id="rId9"/>
    <p:sldId id="262" r:id="rId10"/>
    <p:sldId id="279" r:id="rId11"/>
    <p:sldId id="278" r:id="rId12"/>
    <p:sldId id="277" r:id="rId13"/>
    <p:sldId id="412" r:id="rId14"/>
    <p:sldId id="276" r:id="rId15"/>
    <p:sldId id="275" r:id="rId16"/>
    <p:sldId id="274" r:id="rId17"/>
    <p:sldId id="273" r:id="rId18"/>
    <p:sldId id="272" r:id="rId19"/>
    <p:sldId id="271" r:id="rId20"/>
    <p:sldId id="270" r:id="rId21"/>
    <p:sldId id="269" r:id="rId22"/>
    <p:sldId id="268" r:id="rId23"/>
    <p:sldId id="267" r:id="rId24"/>
    <p:sldId id="266" r:id="rId25"/>
    <p:sldId id="265" r:id="rId26"/>
    <p:sldId id="264" r:id="rId27"/>
    <p:sldId id="263" r:id="rId28"/>
    <p:sldId id="281" r:id="rId29"/>
    <p:sldId id="282" r:id="rId30"/>
    <p:sldId id="280" r:id="rId31"/>
    <p:sldId id="289" r:id="rId32"/>
    <p:sldId id="284" r:id="rId33"/>
    <p:sldId id="283" r:id="rId34"/>
    <p:sldId id="290" r:id="rId35"/>
    <p:sldId id="291" r:id="rId36"/>
    <p:sldId id="292" r:id="rId37"/>
    <p:sldId id="293" r:id="rId38"/>
    <p:sldId id="296" r:id="rId39"/>
    <p:sldId id="295" r:id="rId40"/>
    <p:sldId id="294" r:id="rId41"/>
    <p:sldId id="297" r:id="rId42"/>
    <p:sldId id="306" r:id="rId43"/>
    <p:sldId id="307" r:id="rId44"/>
    <p:sldId id="413" r:id="rId45"/>
    <p:sldId id="305" r:id="rId46"/>
    <p:sldId id="298" r:id="rId47"/>
    <p:sldId id="304" r:id="rId48"/>
    <p:sldId id="303" r:id="rId49"/>
    <p:sldId id="302" r:id="rId50"/>
    <p:sldId id="301" r:id="rId51"/>
    <p:sldId id="300" r:id="rId52"/>
    <p:sldId id="319" r:id="rId53"/>
    <p:sldId id="318" r:id="rId54"/>
    <p:sldId id="317" r:id="rId55"/>
    <p:sldId id="316" r:id="rId56"/>
    <p:sldId id="315" r:id="rId57"/>
    <p:sldId id="314" r:id="rId58"/>
    <p:sldId id="313" r:id="rId59"/>
    <p:sldId id="312" r:id="rId60"/>
    <p:sldId id="311" r:id="rId61"/>
    <p:sldId id="310" r:id="rId62"/>
    <p:sldId id="299" r:id="rId63"/>
    <p:sldId id="320" r:id="rId64"/>
    <p:sldId id="321" r:id="rId65"/>
    <p:sldId id="323" r:id="rId66"/>
    <p:sldId id="332" r:id="rId67"/>
    <p:sldId id="331" r:id="rId68"/>
    <p:sldId id="330" r:id="rId69"/>
    <p:sldId id="329" r:id="rId70"/>
    <p:sldId id="328" r:id="rId71"/>
    <p:sldId id="327" r:id="rId72"/>
    <p:sldId id="326" r:id="rId73"/>
    <p:sldId id="325" r:id="rId74"/>
    <p:sldId id="324" r:id="rId75"/>
    <p:sldId id="333" r:id="rId76"/>
    <p:sldId id="358" r:id="rId77"/>
    <p:sldId id="363" r:id="rId78"/>
    <p:sldId id="362" r:id="rId79"/>
    <p:sldId id="361" r:id="rId80"/>
    <p:sldId id="360" r:id="rId81"/>
    <p:sldId id="359" r:id="rId82"/>
    <p:sldId id="357" r:id="rId83"/>
    <p:sldId id="356" r:id="rId84"/>
    <p:sldId id="355" r:id="rId85"/>
    <p:sldId id="354" r:id="rId86"/>
    <p:sldId id="396" r:id="rId87"/>
    <p:sldId id="392" r:id="rId88"/>
    <p:sldId id="393" r:id="rId89"/>
    <p:sldId id="395" r:id="rId90"/>
    <p:sldId id="394" r:id="rId91"/>
    <p:sldId id="353" r:id="rId92"/>
    <p:sldId id="352" r:id="rId93"/>
    <p:sldId id="351" r:id="rId94"/>
    <p:sldId id="350" r:id="rId95"/>
    <p:sldId id="366" r:id="rId96"/>
    <p:sldId id="397" r:id="rId97"/>
    <p:sldId id="398" r:id="rId98"/>
    <p:sldId id="364" r:id="rId99"/>
    <p:sldId id="349" r:id="rId100"/>
    <p:sldId id="348" r:id="rId101"/>
    <p:sldId id="347" r:id="rId102"/>
    <p:sldId id="346" r:id="rId103"/>
    <p:sldId id="345" r:id="rId104"/>
    <p:sldId id="344" r:id="rId105"/>
    <p:sldId id="375" r:id="rId106"/>
    <p:sldId id="374" r:id="rId107"/>
    <p:sldId id="373" r:id="rId108"/>
    <p:sldId id="372" r:id="rId109"/>
    <p:sldId id="371" r:id="rId110"/>
    <p:sldId id="370" r:id="rId111"/>
    <p:sldId id="399" r:id="rId112"/>
    <p:sldId id="400" r:id="rId113"/>
    <p:sldId id="403" r:id="rId114"/>
    <p:sldId id="405" r:id="rId115"/>
    <p:sldId id="369" r:id="rId116"/>
    <p:sldId id="368" r:id="rId117"/>
    <p:sldId id="367" r:id="rId118"/>
    <p:sldId id="378" r:id="rId119"/>
    <p:sldId id="377" r:id="rId120"/>
    <p:sldId id="343" r:id="rId121"/>
    <p:sldId id="342" r:id="rId122"/>
    <p:sldId id="341" r:id="rId123"/>
    <p:sldId id="340" r:id="rId124"/>
    <p:sldId id="339" r:id="rId125"/>
    <p:sldId id="379" r:id="rId126"/>
    <p:sldId id="338" r:id="rId127"/>
    <p:sldId id="401" r:id="rId128"/>
    <p:sldId id="402" r:id="rId129"/>
    <p:sldId id="406" r:id="rId130"/>
    <p:sldId id="337" r:id="rId131"/>
    <p:sldId id="383" r:id="rId132"/>
    <p:sldId id="382" r:id="rId133"/>
    <p:sldId id="407" r:id="rId134"/>
    <p:sldId id="409" r:id="rId135"/>
    <p:sldId id="408" r:id="rId136"/>
    <p:sldId id="381" r:id="rId137"/>
    <p:sldId id="384" r:id="rId138"/>
    <p:sldId id="380" r:id="rId139"/>
    <p:sldId id="336" r:id="rId14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93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41BC7023-5958-4115-9063-BEF88D9D2CBC}" type="datetimeFigureOut">
              <a:rPr lang="es-MX" smtClean="0"/>
              <a:pPr/>
              <a:t>15/08/2016</a:t>
            </a:fld>
            <a:endParaRPr lang="es-MX"/>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MX"/>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61D70F91-319B-4A93-AC4E-52F1366906F4}"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41BC7023-5958-4115-9063-BEF88D9D2CBC}" type="datetimeFigureOut">
              <a:rPr lang="es-MX" smtClean="0"/>
              <a:pPr/>
              <a:t>15/08/2016</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61D70F91-319B-4A93-AC4E-52F1366906F4}"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41BC7023-5958-4115-9063-BEF88D9D2CBC}" type="datetimeFigureOut">
              <a:rPr lang="es-MX" smtClean="0"/>
              <a:pPr/>
              <a:t>15/08/2016</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61D70F91-319B-4A93-AC4E-52F1366906F4}"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41BC7023-5958-4115-9063-BEF88D9D2CBC}" type="datetimeFigureOut">
              <a:rPr lang="es-MX" smtClean="0"/>
              <a:pPr/>
              <a:t>15/08/2016</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61D70F91-319B-4A93-AC4E-52F1366906F4}" type="slidenum">
              <a:rPr lang="es-MX" smtClean="0"/>
              <a:pPr/>
              <a:t>‹Nº›</a:t>
            </a:fld>
            <a:endParaRPr lang="es-MX"/>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41BC7023-5958-4115-9063-BEF88D9D2CBC}" type="datetimeFigureOut">
              <a:rPr lang="es-MX" smtClean="0"/>
              <a:pPr/>
              <a:t>15/08/2016</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61D70F91-319B-4A93-AC4E-52F1366906F4}" type="slidenum">
              <a:rPr lang="es-MX" smtClean="0"/>
              <a:pPr/>
              <a:t>‹Nº›</a:t>
            </a:fld>
            <a:endParaRPr lang="es-MX"/>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41BC7023-5958-4115-9063-BEF88D9D2CBC}" type="datetimeFigureOut">
              <a:rPr lang="es-MX" smtClean="0"/>
              <a:pPr/>
              <a:t>15/08/2016</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61D70F91-319B-4A93-AC4E-52F1366906F4}" type="slidenum">
              <a:rPr lang="es-MX" smtClean="0"/>
              <a:pPr/>
              <a:t>‹Nº›</a:t>
            </a:fld>
            <a:endParaRPr lang="es-MX"/>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41BC7023-5958-4115-9063-BEF88D9D2CBC}" type="datetimeFigureOut">
              <a:rPr lang="es-MX" smtClean="0"/>
              <a:pPr/>
              <a:t>15/08/2016</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61D70F91-319B-4A93-AC4E-52F1366906F4}"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41BC7023-5958-4115-9063-BEF88D9D2CBC}" type="datetimeFigureOut">
              <a:rPr lang="es-MX" smtClean="0"/>
              <a:pPr/>
              <a:t>15/08/2016</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61D70F91-319B-4A93-AC4E-52F1366906F4}" type="slidenum">
              <a:rPr lang="es-MX" smtClean="0"/>
              <a:pPr/>
              <a:t>‹Nº›</a:t>
            </a:fld>
            <a:endParaRPr lang="es-MX"/>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41BC7023-5958-4115-9063-BEF88D9D2CBC}" type="datetimeFigureOut">
              <a:rPr lang="es-MX" smtClean="0"/>
              <a:pPr/>
              <a:t>15/08/2016</a:t>
            </a:fld>
            <a:endParaRPr lang="es-MX"/>
          </a:p>
        </p:txBody>
      </p:sp>
      <p:sp>
        <p:nvSpPr>
          <p:cNvPr id="3" name="2 Marcador de pie de página"/>
          <p:cNvSpPr>
            <a:spLocks noGrp="1"/>
          </p:cNvSpPr>
          <p:nvPr>
            <p:ph type="ftr" sz="quarter" idx="11"/>
          </p:nvPr>
        </p:nvSpPr>
        <p:spPr/>
        <p:txBody>
          <a:bodyPr/>
          <a:lstStyle>
            <a:extLst/>
          </a:lstStyle>
          <a:p>
            <a:endParaRPr lang="es-MX"/>
          </a:p>
        </p:txBody>
      </p:sp>
      <p:sp>
        <p:nvSpPr>
          <p:cNvPr id="4" name="3 Marcador de número de diapositiva"/>
          <p:cNvSpPr>
            <a:spLocks noGrp="1"/>
          </p:cNvSpPr>
          <p:nvPr>
            <p:ph type="sldNum" sz="quarter" idx="12"/>
          </p:nvPr>
        </p:nvSpPr>
        <p:spPr/>
        <p:txBody>
          <a:bodyPr/>
          <a:lstStyle>
            <a:extLst/>
          </a:lstStyle>
          <a:p>
            <a:fld id="{61D70F91-319B-4A93-AC4E-52F1366906F4}"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41BC7023-5958-4115-9063-BEF88D9D2CBC}" type="datetimeFigureOut">
              <a:rPr lang="es-MX" smtClean="0"/>
              <a:pPr/>
              <a:t>15/08/2016</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61D70F91-319B-4A93-AC4E-52F1366906F4}"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41BC7023-5958-4115-9063-BEF88D9D2CBC}" type="datetimeFigureOut">
              <a:rPr lang="es-MX" smtClean="0"/>
              <a:pPr/>
              <a:t>15/08/2016</a:t>
            </a:fld>
            <a:endParaRPr lang="es-MX"/>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MX"/>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61D70F91-319B-4A93-AC4E-52F1366906F4}" type="slidenum">
              <a:rPr lang="es-MX" smtClean="0"/>
              <a:pPr/>
              <a:t>‹Nº›</a:t>
            </a:fld>
            <a:endParaRPr lang="es-MX"/>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1BC7023-5958-4115-9063-BEF88D9D2CBC}" type="datetimeFigureOut">
              <a:rPr lang="es-MX" smtClean="0"/>
              <a:pPr/>
              <a:t>15/08/2016</a:t>
            </a:fld>
            <a:endParaRPr lang="es-MX"/>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MX"/>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1D70F91-319B-4A93-AC4E-52F1366906F4}"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85800" y="3611606"/>
            <a:ext cx="7772400" cy="1545586"/>
          </a:xfrm>
        </p:spPr>
        <p:txBody>
          <a:bodyPr>
            <a:normAutofit fontScale="92500" lnSpcReduction="20000"/>
          </a:bodyPr>
          <a:lstStyle/>
          <a:p>
            <a:pPr algn="ctr"/>
            <a:r>
              <a:rPr lang="es-MX" dirty="0" smtClean="0"/>
              <a:t>C.P. FRANCISCO HERNÁDEZ VIDALES </a:t>
            </a:r>
          </a:p>
          <a:p>
            <a:pPr algn="ctr"/>
            <a:endParaRPr lang="es-MX" dirty="0" smtClean="0"/>
          </a:p>
          <a:p>
            <a:pPr algn="ctr"/>
            <a:r>
              <a:rPr lang="es-MX" dirty="0" smtClean="0"/>
              <a:t>LIC. JAIR SÁNCHEZ DE ANTUÑANO</a:t>
            </a:r>
          </a:p>
          <a:p>
            <a:r>
              <a:rPr lang="es-MX" dirty="0" smtClean="0"/>
              <a:t> </a:t>
            </a:r>
            <a:endParaRPr lang="es-MX" dirty="0"/>
          </a:p>
        </p:txBody>
      </p:sp>
      <p:pic>
        <p:nvPicPr>
          <p:cNvPr id="5125" name="Imagen 1" descr="cid:image001.png@01CF0B9A.29251940"/>
          <p:cNvPicPr>
            <a:picLocks noChangeAspect="1" noChangeArrowheads="1"/>
          </p:cNvPicPr>
          <p:nvPr/>
        </p:nvPicPr>
        <p:blipFill>
          <a:blip r:embed="rId2" cstate="print"/>
          <a:srcRect/>
          <a:stretch>
            <a:fillRect/>
          </a:stretch>
        </p:blipFill>
        <p:spPr bwMode="auto">
          <a:xfrm>
            <a:off x="3275856" y="836712"/>
            <a:ext cx="3336553" cy="25202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332656"/>
            <a:ext cx="8219256" cy="6192688"/>
          </a:xfrm>
        </p:spPr>
        <p:txBody>
          <a:bodyPr>
            <a:normAutofit fontScale="77500" lnSpcReduction="20000"/>
          </a:bodyPr>
          <a:lstStyle/>
          <a:p>
            <a:pPr algn="just">
              <a:buNone/>
            </a:pPr>
            <a:r>
              <a:rPr lang="es-MX" dirty="0" smtClean="0"/>
              <a:t>	Por </a:t>
            </a:r>
            <a:r>
              <a:rPr lang="es-MX" dirty="0"/>
              <a:t>su parte, la Ley General de Sociedades Mercantiles señala, además de </a:t>
            </a:r>
            <a:r>
              <a:rPr lang="es-MX" dirty="0" smtClean="0"/>
              <a:t>los anteriores</a:t>
            </a:r>
            <a:r>
              <a:rPr lang="es-MX" dirty="0"/>
              <a:t>,  algunos otros libros, como son el de registro de socios o accionistas y el de movimientos de capital social.</a:t>
            </a:r>
          </a:p>
          <a:p>
            <a:pPr algn="just">
              <a:buNone/>
            </a:pPr>
            <a:endParaRPr lang="es-MX" dirty="0" smtClean="0"/>
          </a:p>
          <a:p>
            <a:pPr algn="just">
              <a:buNone/>
            </a:pPr>
            <a:r>
              <a:rPr lang="es-MX" dirty="0" smtClean="0"/>
              <a:t>	De </a:t>
            </a:r>
            <a:r>
              <a:rPr lang="es-MX" dirty="0"/>
              <a:t>tal suerte los libros que se deben llevar son</a:t>
            </a:r>
            <a:r>
              <a:rPr lang="es-MX" dirty="0" smtClean="0"/>
              <a:t>:</a:t>
            </a:r>
          </a:p>
          <a:p>
            <a:pPr algn="just">
              <a:buNone/>
            </a:pPr>
            <a:endParaRPr lang="es-MX" dirty="0"/>
          </a:p>
          <a:p>
            <a:pPr algn="just">
              <a:buNone/>
            </a:pPr>
            <a:r>
              <a:rPr lang="es-MX" b="1" dirty="0" smtClean="0"/>
              <a:t>	a</a:t>
            </a:r>
            <a:r>
              <a:rPr lang="es-MX" b="1" dirty="0"/>
              <a:t>).- Libro de actas de asamblea de accionistas o socios (obligatorio).</a:t>
            </a:r>
            <a:endParaRPr lang="es-MX" dirty="0"/>
          </a:p>
          <a:p>
            <a:pPr algn="just">
              <a:buNone/>
            </a:pPr>
            <a:r>
              <a:rPr lang="es-MX" b="1" dirty="0" smtClean="0"/>
              <a:t>	Artículo </a:t>
            </a:r>
            <a:r>
              <a:rPr lang="es-MX" b="1" dirty="0"/>
              <a:t>194 LGSM.- </a:t>
            </a:r>
            <a:r>
              <a:rPr lang="es-MX" dirty="0"/>
              <a:t>Las actas de las Asambleas Generales de Accionistas se asentarán en el libro respectivo y deberán ser firmadas por el Presidente y por el Secretario de la Asamblea, así como por los Comisarios que concurran. Se agregarán a las actas los documentos que justifiquen que las convocatorias se hicieron en los términos que esta Ley establece.</a:t>
            </a:r>
          </a:p>
          <a:p>
            <a:pPr algn="just"/>
            <a:endParaRPr lang="es-MX" dirty="0"/>
          </a:p>
          <a:p>
            <a:pPr algn="just">
              <a:buNone/>
            </a:pPr>
            <a:r>
              <a:rPr lang="es-ES" dirty="0" smtClean="0"/>
              <a:t>	Cuando </a:t>
            </a:r>
            <a:r>
              <a:rPr lang="es-ES" dirty="0"/>
              <a:t>por</a:t>
            </a:r>
            <a:r>
              <a:rPr lang="es-ES" dirty="0" smtClean="0"/>
              <a:t>….</a:t>
            </a:r>
            <a:endParaRPr lang="es-MX" dirty="0"/>
          </a:p>
          <a:p>
            <a:pPr algn="just">
              <a:buNone/>
            </a:pPr>
            <a:r>
              <a:rPr lang="es-ES" dirty="0"/>
              <a:t> </a:t>
            </a:r>
            <a:r>
              <a:rPr lang="es-MX" dirty="0" smtClean="0"/>
              <a:t>	Sugerimos </a:t>
            </a:r>
            <a:r>
              <a:rPr lang="es-MX" dirty="0"/>
              <a:t>asentar en dicho libro todas las actas, ya sean ordinarias o extraordinarias por orden cronológico.</a:t>
            </a:r>
          </a:p>
          <a:p>
            <a:endParaRPr lang="es-MX"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332656"/>
            <a:ext cx="8229600" cy="6264696"/>
          </a:xfrm>
        </p:spPr>
        <p:txBody>
          <a:bodyPr>
            <a:normAutofit fontScale="70000" lnSpcReduction="20000"/>
          </a:bodyPr>
          <a:lstStyle/>
          <a:p>
            <a:pPr algn="just">
              <a:buNone/>
            </a:pPr>
            <a:r>
              <a:rPr lang="es-MX" b="1" dirty="0" smtClean="0"/>
              <a:t>	</a:t>
            </a:r>
            <a:r>
              <a:rPr lang="es-MX" sz="3300" b="1" dirty="0" smtClean="0"/>
              <a:t>b).- Aprobación de utilidades.</a:t>
            </a:r>
            <a:endParaRPr lang="es-MX" sz="3300" dirty="0" smtClean="0"/>
          </a:p>
          <a:p>
            <a:pPr algn="just">
              <a:buNone/>
            </a:pPr>
            <a:r>
              <a:rPr lang="es-MX" sz="3300" b="1" dirty="0" smtClean="0"/>
              <a:t> </a:t>
            </a:r>
            <a:endParaRPr lang="es-MX" sz="3300" dirty="0" smtClean="0"/>
          </a:p>
          <a:p>
            <a:pPr algn="just">
              <a:buNone/>
            </a:pPr>
            <a:r>
              <a:rPr lang="es-MX" sz="3300" b="1" dirty="0" smtClean="0"/>
              <a:t>	Artículo 19 LGSM.- </a:t>
            </a:r>
            <a:r>
              <a:rPr lang="es-MX" sz="3300" dirty="0" smtClean="0"/>
              <a:t>La distribución de utilidades </a:t>
            </a:r>
            <a:r>
              <a:rPr lang="es-MX" sz="3300" b="1" u="sng" dirty="0" smtClean="0"/>
              <a:t>sólo podrá</a:t>
            </a:r>
            <a:r>
              <a:rPr lang="es-MX" sz="3300" dirty="0" smtClean="0"/>
              <a:t> hacerse después de que hayan sido debidamente aprobados por la asamblea de socios o accionistas los estados financieros que las arrojen. </a:t>
            </a:r>
            <a:r>
              <a:rPr lang="es-MX" sz="3300" b="1" u="sng" dirty="0" smtClean="0"/>
              <a:t>Tampoco podrá hacerse distribución de utilidades mientras no</a:t>
            </a:r>
            <a:r>
              <a:rPr lang="es-MX" sz="3300" dirty="0" smtClean="0"/>
              <a:t> hayan sido restituidas o absorbidas mediante aplicación de otras partidas del patrimonio, las pérdidas sufridas en uno o varios ejercicios anteriores, o haya sido reducido el capital social. Cualquiera estipulación en contrario no producirá efecto legal, y tanto la sociedad como </a:t>
            </a:r>
            <a:r>
              <a:rPr lang="es-MX" sz="3300" b="1" u="sng" dirty="0" smtClean="0"/>
              <a:t>sus acreedores podrán repetir por los anticipos o reparticiones de utilidades hechas en contravención de este artículo</a:t>
            </a:r>
            <a:r>
              <a:rPr lang="es-MX" sz="3300" dirty="0" smtClean="0"/>
              <a:t>, contra las personas que las hayan recibido, </a:t>
            </a:r>
            <a:r>
              <a:rPr lang="es-MX" sz="3300" b="1" u="sng" dirty="0" smtClean="0"/>
              <a:t>o exigir su reembolso a los administradores</a:t>
            </a:r>
            <a:r>
              <a:rPr lang="es-MX" sz="3300" dirty="0" smtClean="0"/>
              <a:t> que las hayan pagado, siendo unas y otros mancomunada y solidariamente responsables de dichos anticipos y reparticiones.</a:t>
            </a:r>
          </a:p>
          <a:p>
            <a:endParaRPr lang="es-MX"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628800"/>
            <a:ext cx="8147248" cy="4525963"/>
          </a:xfrm>
        </p:spPr>
        <p:txBody>
          <a:bodyPr/>
          <a:lstStyle/>
          <a:p>
            <a:pPr algn="just">
              <a:buNone/>
            </a:pPr>
            <a:r>
              <a:rPr lang="es-MX" dirty="0" smtClean="0"/>
              <a:t>	Como se ha dejado claramente asentado en el artículo  19 LGSM, es muy importante dejar constancia de la celebración de la asamblea que haya aprobado los estados financieros que arrojaron las utilidades. Es una buena opción formalizar el acta a fin de que se cuente con la fecha cierta de tal evento.</a:t>
            </a:r>
            <a:endParaRPr lang="es-MX"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92696"/>
            <a:ext cx="8229600" cy="5433467"/>
          </a:xfrm>
        </p:spPr>
        <p:txBody>
          <a:bodyPr>
            <a:normAutofit/>
          </a:bodyPr>
          <a:lstStyle/>
          <a:p>
            <a:pPr algn="just">
              <a:buNone/>
            </a:pPr>
            <a:r>
              <a:rPr lang="es-MX" b="1" dirty="0" smtClean="0"/>
              <a:t>	c).- Conformar la reserva legal.</a:t>
            </a:r>
            <a:endParaRPr lang="es-MX" dirty="0" smtClean="0"/>
          </a:p>
          <a:p>
            <a:pPr algn="just">
              <a:buNone/>
            </a:pPr>
            <a:r>
              <a:rPr lang="es-MX" dirty="0" smtClean="0"/>
              <a:t> </a:t>
            </a:r>
          </a:p>
          <a:p>
            <a:pPr algn="just">
              <a:buNone/>
            </a:pPr>
            <a:r>
              <a:rPr lang="es-MX" b="1" dirty="0" smtClean="0"/>
              <a:t>	Artículo 20 LGSM.- </a:t>
            </a:r>
            <a:r>
              <a:rPr lang="es-MX" dirty="0" smtClean="0"/>
              <a:t>De las utilidades netas de toda sociedad, deberá separarse anualmente el cinco por ciento, como mínimo, para formar el fondo de reserva, hasta que importe la quinta parte del capital social.</a:t>
            </a:r>
          </a:p>
          <a:p>
            <a:pPr algn="just">
              <a:buNone/>
            </a:pPr>
            <a:r>
              <a:rPr lang="es-MX" dirty="0" smtClean="0"/>
              <a:t> </a:t>
            </a:r>
          </a:p>
          <a:p>
            <a:pPr algn="just">
              <a:buNone/>
            </a:pPr>
            <a:r>
              <a:rPr lang="es-MX" dirty="0" smtClean="0"/>
              <a:t>	El fondo de reserva deberá ser reconstituido de la misma manera cuando disminuya por cualquier motivo.</a:t>
            </a:r>
          </a:p>
          <a:p>
            <a:endParaRPr lang="es-MX"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620688"/>
            <a:ext cx="8229600" cy="4968553"/>
          </a:xfrm>
        </p:spPr>
        <p:txBody>
          <a:bodyPr>
            <a:normAutofit fontScale="85000" lnSpcReduction="10000"/>
          </a:bodyPr>
          <a:lstStyle/>
          <a:p>
            <a:pPr algn="just">
              <a:buNone/>
            </a:pPr>
            <a:r>
              <a:rPr lang="es-MX" b="1" dirty="0" smtClean="0"/>
              <a:t>	Artículo 21 LGSM.- </a:t>
            </a:r>
            <a:r>
              <a:rPr lang="es-MX" dirty="0" smtClean="0"/>
              <a:t>Son nulos de pleno derecho los acuerdos de los administradores o de las juntas de socios y asambleas, que sean contrarios a lo que dispone el artículo anterior. En cualquier tiempo en que, no obstante esta prohibición, apareciere que no se han hecho las separaciones de las utilidades para formar o reconstituir el fondo de reserva, </a:t>
            </a:r>
            <a:r>
              <a:rPr lang="es-MX" b="1" u="sng" dirty="0" smtClean="0"/>
              <a:t>los administradores responsables quedarán ilimitada y solidariamente obligados a entregar a la sociedad, una cantidad igual a la que hubiere debido separarse.</a:t>
            </a:r>
            <a:endParaRPr lang="es-MX" dirty="0" smtClean="0"/>
          </a:p>
          <a:p>
            <a:pPr algn="just">
              <a:buNone/>
            </a:pPr>
            <a:r>
              <a:rPr lang="es-MX" dirty="0" smtClean="0"/>
              <a:t> </a:t>
            </a:r>
          </a:p>
          <a:p>
            <a:pPr algn="just">
              <a:buNone/>
            </a:pPr>
            <a:r>
              <a:rPr lang="es-MX" dirty="0" smtClean="0"/>
              <a:t>	Quedan a salvo los derechos de los administradores para repetir contra los socios por el valor de lo que entreguen cuando el fondo de reserva se haya repartido.</a:t>
            </a:r>
            <a:endParaRPr lang="es-MX"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764704"/>
            <a:ext cx="8229600" cy="5361459"/>
          </a:xfrm>
        </p:spPr>
        <p:txBody>
          <a:bodyPr>
            <a:normAutofit/>
          </a:bodyPr>
          <a:lstStyle/>
          <a:p>
            <a:pPr algn="just">
              <a:buNone/>
            </a:pPr>
            <a:r>
              <a:rPr lang="es-MX" b="1" dirty="0" smtClean="0"/>
              <a:t>	No se entenderá como reparto la capitalización de la reserva legal</a:t>
            </a:r>
            <a:r>
              <a:rPr lang="es-MX" dirty="0" smtClean="0"/>
              <a:t>, cuando esto se haga, pero en este caso deberá volverse a constituir a partir del ejercicio siguiente a aquel en que se capitalice, en los términos del artículo 20.</a:t>
            </a:r>
          </a:p>
          <a:p>
            <a:pPr algn="just">
              <a:buNone/>
            </a:pPr>
            <a:r>
              <a:rPr lang="es-MX" dirty="0" smtClean="0"/>
              <a:t> </a:t>
            </a:r>
          </a:p>
          <a:p>
            <a:pPr algn="just">
              <a:buNone/>
            </a:pPr>
            <a:r>
              <a:rPr lang="es-MX" dirty="0" smtClean="0"/>
              <a:t>	Es importante que el órgano administrador verifique si conforme a los acuerdos estatutarios o de asambleas previas no existe la obligación de integrar otros fondos antes de repartir utilidades.</a:t>
            </a:r>
          </a:p>
          <a:p>
            <a:endParaRPr lang="es-MX"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196752"/>
            <a:ext cx="8147248" cy="5112568"/>
          </a:xfrm>
        </p:spPr>
        <p:txBody>
          <a:bodyPr>
            <a:normAutofit lnSpcReduction="10000"/>
          </a:bodyPr>
          <a:lstStyle/>
          <a:p>
            <a:pPr algn="just">
              <a:buNone/>
            </a:pPr>
            <a:r>
              <a:rPr lang="es-MX" b="1" dirty="0" smtClean="0"/>
              <a:t>	d).- Proporción y orden en el pago.</a:t>
            </a:r>
          </a:p>
          <a:p>
            <a:pPr algn="just">
              <a:buNone/>
            </a:pPr>
            <a:endParaRPr lang="es-MX" dirty="0" smtClean="0"/>
          </a:p>
          <a:p>
            <a:pPr algn="just">
              <a:buNone/>
            </a:pPr>
            <a:r>
              <a:rPr lang="es-MX" dirty="0" smtClean="0"/>
              <a:t>	Primero hay que analizar si las acciones se encuentran plenamente liberadas, pues las utilidades se pagan en proporción al monto exhibido de las mismas. Lo anterior puede generar un abuso en el caso de que acciones no liberadas sean cubiertas justo antes de la distribución de las utilidades. Para ello, ya hemos recomendado que al emitir nuevas acciones se estipulen “primas” según la fecha de su exhibición.</a:t>
            </a:r>
          </a:p>
          <a:p>
            <a:endParaRPr lang="es-MX"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20688"/>
            <a:ext cx="8229600" cy="4968552"/>
          </a:xfrm>
        </p:spPr>
        <p:txBody>
          <a:bodyPr>
            <a:normAutofit fontScale="85000" lnSpcReduction="20000"/>
          </a:bodyPr>
          <a:lstStyle/>
          <a:p>
            <a:pPr algn="just">
              <a:buNone/>
            </a:pPr>
            <a:r>
              <a:rPr lang="es-MX" b="1" dirty="0" smtClean="0"/>
              <a:t>	Artículo 16 LGSM.- </a:t>
            </a:r>
            <a:r>
              <a:rPr lang="es-MX" dirty="0" smtClean="0"/>
              <a:t>En el reparto de las ganancias o pérdidas se observarán, </a:t>
            </a:r>
            <a:r>
              <a:rPr lang="es-MX" b="1" u="sng" dirty="0" smtClean="0"/>
              <a:t>salvo pacto en contrario</a:t>
            </a:r>
            <a:r>
              <a:rPr lang="es-MX" dirty="0" smtClean="0"/>
              <a:t>, las reglas siguientes:</a:t>
            </a:r>
          </a:p>
          <a:p>
            <a:pPr algn="just">
              <a:buNone/>
            </a:pPr>
            <a:r>
              <a:rPr lang="es-MX" dirty="0" smtClean="0"/>
              <a:t> </a:t>
            </a:r>
          </a:p>
          <a:p>
            <a:pPr algn="just">
              <a:buNone/>
            </a:pPr>
            <a:r>
              <a:rPr lang="es-MX" b="1" dirty="0" smtClean="0"/>
              <a:t>	I.- </a:t>
            </a:r>
            <a:r>
              <a:rPr lang="es-MX" dirty="0" smtClean="0"/>
              <a:t>La distribución de las ganancias o pérdidas entre los socios capitalistas se hará proporcionalmente a sus aportaciones;</a:t>
            </a:r>
          </a:p>
          <a:p>
            <a:pPr algn="just">
              <a:buNone/>
            </a:pPr>
            <a:r>
              <a:rPr lang="es-MX" dirty="0" smtClean="0"/>
              <a:t> </a:t>
            </a:r>
          </a:p>
          <a:p>
            <a:pPr algn="just">
              <a:buNone/>
            </a:pPr>
            <a:r>
              <a:rPr lang="es-MX" b="1" dirty="0" smtClean="0"/>
              <a:t>	Artículo 117 LGSM.- </a:t>
            </a:r>
            <a:r>
              <a:rPr lang="es-MX" dirty="0" smtClean="0"/>
              <a:t>La distribución de las utilidades y del capital social se hará en proporción al importe exhibido de las acciones.</a:t>
            </a:r>
          </a:p>
          <a:p>
            <a:pPr algn="just">
              <a:buNone/>
            </a:pPr>
            <a:r>
              <a:rPr lang="es-MX" dirty="0" smtClean="0"/>
              <a:t>	 </a:t>
            </a:r>
          </a:p>
          <a:p>
            <a:pPr algn="just">
              <a:buNone/>
            </a:pPr>
            <a:r>
              <a:rPr lang="es-MX" dirty="0" smtClean="0"/>
              <a:t>	Como ya se indicó, es factible determinar un esquema diverso en el reparto, ya que podrán haber acciones con mayores privilegios al tratarse de recibir dividendos.</a:t>
            </a:r>
          </a:p>
          <a:p>
            <a:endParaRPr lang="es-MX"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124744"/>
            <a:ext cx="8229600" cy="5328592"/>
          </a:xfrm>
        </p:spPr>
        <p:txBody>
          <a:bodyPr>
            <a:normAutofit fontScale="77500" lnSpcReduction="20000"/>
          </a:bodyPr>
          <a:lstStyle/>
          <a:p>
            <a:pPr algn="just">
              <a:buNone/>
            </a:pPr>
            <a:r>
              <a:rPr lang="es-ES" b="1" dirty="0" smtClean="0"/>
              <a:t>	Artículo 113 LGSM.</a:t>
            </a:r>
            <a:r>
              <a:rPr lang="es-ES" dirty="0" smtClean="0"/>
              <a:t> Salvo lo previsto por el artículo 91, cada acción sólo tendrá derecho a un voto; pero en el contrato social podrá pactarse que una parte de las acciones tenga derecho de voto solamente en las Asambleas Extraordinarias que se reúnan para tratar los asuntos comprendidos en las fracciones I, II, IV, V, VI y VII del artículo 182.</a:t>
            </a:r>
            <a:endParaRPr lang="es-MX" dirty="0" smtClean="0"/>
          </a:p>
          <a:p>
            <a:pPr algn="just">
              <a:buNone/>
            </a:pPr>
            <a:r>
              <a:rPr lang="es-MX" dirty="0" smtClean="0"/>
              <a:t>	 </a:t>
            </a:r>
          </a:p>
          <a:p>
            <a:pPr algn="just">
              <a:buNone/>
            </a:pPr>
            <a:r>
              <a:rPr lang="es-MX" b="1" dirty="0" smtClean="0"/>
              <a:t>	</a:t>
            </a:r>
            <a:r>
              <a:rPr lang="es-MX" b="1" u="sng" dirty="0" smtClean="0"/>
              <a:t>No podrán asignarse dividendos a las acciones ordinarias sin que antes se pague a las de voto limitando un dividendo de cinco por ciento. Cuando en algún ejercicio social no haya dividendos o sean inferiores a dicho cinco por ciento, se cubrirá éste en los años siguientes con la prelación indicada.</a:t>
            </a:r>
            <a:endParaRPr lang="es-MX" dirty="0" smtClean="0"/>
          </a:p>
          <a:p>
            <a:pPr algn="just">
              <a:buNone/>
            </a:pPr>
            <a:r>
              <a:rPr lang="es-MX" dirty="0" smtClean="0"/>
              <a:t> </a:t>
            </a:r>
          </a:p>
          <a:p>
            <a:pPr algn="just">
              <a:buNone/>
            </a:pPr>
            <a:r>
              <a:rPr lang="es-MX" dirty="0" smtClean="0"/>
              <a:t>	Al hacerse la liquidación de la sociedad, las acciones de voto limitado se reembolsarán antes que las ordinarias.</a:t>
            </a:r>
          </a:p>
          <a:p>
            <a:endParaRPr lang="es-MX"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476672"/>
            <a:ext cx="8229600" cy="5112568"/>
          </a:xfrm>
        </p:spPr>
        <p:txBody>
          <a:bodyPr>
            <a:normAutofit fontScale="70000" lnSpcReduction="20000"/>
          </a:bodyPr>
          <a:lstStyle/>
          <a:p>
            <a:pPr algn="just">
              <a:buNone/>
            </a:pPr>
            <a:r>
              <a:rPr lang="es-MX" b="1" dirty="0" smtClean="0"/>
              <a:t>	</a:t>
            </a:r>
            <a:r>
              <a:rPr lang="es-MX" b="1" u="sng" dirty="0" smtClean="0"/>
              <a:t>En el contrato social podrá pactarse que a las acciones de voto limitado se les fije un dividendo superior al de las acciones ordinarias.</a:t>
            </a:r>
            <a:endParaRPr lang="es-MX" dirty="0" smtClean="0"/>
          </a:p>
          <a:p>
            <a:pPr algn="just">
              <a:buNone/>
            </a:pPr>
            <a:r>
              <a:rPr lang="es-MX" b="1" dirty="0" smtClean="0"/>
              <a:t> </a:t>
            </a:r>
            <a:endParaRPr lang="es-MX" dirty="0" smtClean="0"/>
          </a:p>
          <a:p>
            <a:pPr algn="just">
              <a:buNone/>
            </a:pPr>
            <a:r>
              <a:rPr lang="es-MX" dirty="0" smtClean="0"/>
              <a:t>	Adicionalmente, se debe observar si existió alguna estipulación que concediera beneficios adicionales a los fundadores de una sociedad anónima en lo que a las utilidades se refiere:</a:t>
            </a:r>
          </a:p>
          <a:p>
            <a:pPr algn="just">
              <a:buNone/>
            </a:pPr>
            <a:r>
              <a:rPr lang="es-MX" dirty="0" smtClean="0"/>
              <a:t> </a:t>
            </a:r>
          </a:p>
          <a:p>
            <a:pPr algn="just">
              <a:buNone/>
            </a:pPr>
            <a:r>
              <a:rPr lang="es-ES" b="1" dirty="0" smtClean="0"/>
              <a:t>	Artículo 91 LGSM.</a:t>
            </a:r>
            <a:r>
              <a:rPr lang="es-ES" dirty="0" smtClean="0"/>
              <a:t> La escritura constitutiva o póliza de la sociedad anónima deberá contener, además de los datos requeridos por el artículo 6o., los siguientes:</a:t>
            </a:r>
            <a:endParaRPr lang="es-MX" dirty="0" smtClean="0"/>
          </a:p>
          <a:p>
            <a:pPr algn="just">
              <a:buNone/>
            </a:pPr>
            <a:r>
              <a:rPr lang="es-MX" dirty="0" smtClean="0"/>
              <a:t> </a:t>
            </a:r>
          </a:p>
          <a:p>
            <a:pPr algn="just">
              <a:buNone/>
            </a:pPr>
            <a:r>
              <a:rPr lang="es-MX" b="1" dirty="0" smtClean="0"/>
              <a:t>	I.- …</a:t>
            </a:r>
            <a:endParaRPr lang="es-MX" dirty="0" smtClean="0"/>
          </a:p>
          <a:p>
            <a:pPr algn="just">
              <a:buNone/>
            </a:pPr>
            <a:r>
              <a:rPr lang="es-MX" dirty="0" smtClean="0"/>
              <a:t> 	</a:t>
            </a:r>
            <a:r>
              <a:rPr lang="es-MX" b="1" dirty="0" smtClean="0"/>
              <a:t>II.- …</a:t>
            </a:r>
            <a:endParaRPr lang="es-MX" dirty="0" smtClean="0"/>
          </a:p>
          <a:p>
            <a:pPr algn="just">
              <a:buNone/>
            </a:pPr>
            <a:r>
              <a:rPr lang="es-MX" b="1" dirty="0" smtClean="0"/>
              <a:t>	III.- …</a:t>
            </a:r>
            <a:endParaRPr lang="es-MX" dirty="0" smtClean="0"/>
          </a:p>
          <a:p>
            <a:pPr algn="just">
              <a:buNone/>
            </a:pPr>
            <a:r>
              <a:rPr lang="es-MX" b="1" dirty="0" smtClean="0"/>
              <a:t>	IV.- </a:t>
            </a:r>
            <a:r>
              <a:rPr lang="es-MX" dirty="0" smtClean="0"/>
              <a:t>La participación en las utilidades concedidas a los fundadores;</a:t>
            </a:r>
          </a:p>
          <a:p>
            <a:endParaRPr lang="es-MX"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764704"/>
            <a:ext cx="8219256" cy="5544616"/>
          </a:xfrm>
        </p:spPr>
        <p:txBody>
          <a:bodyPr>
            <a:normAutofit/>
          </a:bodyPr>
          <a:lstStyle/>
          <a:p>
            <a:pPr algn="just">
              <a:buNone/>
            </a:pPr>
            <a:r>
              <a:rPr lang="es-MX" dirty="0" smtClean="0"/>
              <a:t>	La LGSM sanciona a quien no siga el orden correcto al repartir dividendos:</a:t>
            </a:r>
          </a:p>
          <a:p>
            <a:pPr algn="just">
              <a:buNone/>
            </a:pPr>
            <a:r>
              <a:rPr lang="es-MX" b="1" dirty="0" smtClean="0"/>
              <a:t>	Artículo 158 LGSM.- </a:t>
            </a:r>
            <a:r>
              <a:rPr lang="es-MX" b="1" u="sng" dirty="0" smtClean="0"/>
              <a:t>Los administradores son solidariamente responsables para con la sociedad:</a:t>
            </a:r>
            <a:endParaRPr lang="es-MX" dirty="0" smtClean="0"/>
          </a:p>
          <a:p>
            <a:pPr algn="just">
              <a:buNone/>
            </a:pPr>
            <a:r>
              <a:rPr lang="es-MX" dirty="0" smtClean="0"/>
              <a:t> </a:t>
            </a:r>
            <a:r>
              <a:rPr lang="es-MX" b="1" dirty="0" smtClean="0"/>
              <a:t>	I.- …</a:t>
            </a:r>
            <a:endParaRPr lang="es-MX" dirty="0" smtClean="0"/>
          </a:p>
          <a:p>
            <a:pPr algn="just">
              <a:buNone/>
            </a:pPr>
            <a:r>
              <a:rPr lang="es-MX" b="1" dirty="0" smtClean="0"/>
              <a:t>	II.- </a:t>
            </a:r>
            <a:r>
              <a:rPr lang="es-MX" dirty="0" smtClean="0"/>
              <a:t>Del cumplimiento de los requisitos legales y estatutarios establecidos con respecto a los dividendos que se paguen a los accionistas;</a:t>
            </a:r>
          </a:p>
          <a:p>
            <a:pPr algn="just">
              <a:buNone/>
            </a:pPr>
            <a:r>
              <a:rPr lang="es-MX" b="1" dirty="0" smtClean="0"/>
              <a:t>	III.- …</a:t>
            </a:r>
            <a:endParaRPr lang="es-MX" dirty="0" smtClean="0"/>
          </a:p>
          <a:p>
            <a:endParaRPr lang="es-MX"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476672"/>
            <a:ext cx="8229600" cy="6120680"/>
          </a:xfrm>
        </p:spPr>
        <p:txBody>
          <a:bodyPr>
            <a:normAutofit fontScale="62500" lnSpcReduction="20000"/>
          </a:bodyPr>
          <a:lstStyle/>
          <a:p>
            <a:pPr algn="just">
              <a:buNone/>
            </a:pPr>
            <a:r>
              <a:rPr lang="es-MX" b="1" dirty="0" smtClean="0"/>
              <a:t>	</a:t>
            </a:r>
            <a:r>
              <a:rPr lang="es-MX" sz="3500" b="1" dirty="0" smtClean="0"/>
              <a:t>b</a:t>
            </a:r>
            <a:r>
              <a:rPr lang="es-MX" sz="3500" b="1" dirty="0"/>
              <a:t>).- Libro de sesiones del consejo de administración (obligatorio solo si hay consejo).</a:t>
            </a:r>
            <a:endParaRPr lang="es-MX" sz="3500" dirty="0"/>
          </a:p>
          <a:p>
            <a:pPr algn="just">
              <a:buNone/>
            </a:pPr>
            <a:r>
              <a:rPr lang="es-MX" sz="3500" dirty="0" smtClean="0"/>
              <a:t>	Asentar </a:t>
            </a:r>
            <a:r>
              <a:rPr lang="es-MX" sz="3500" dirty="0"/>
              <a:t>en el mismo todas las actas que contengan los acuerdos de dicho órgano de administración. </a:t>
            </a:r>
            <a:endParaRPr lang="es-MX" sz="3500" dirty="0" smtClean="0"/>
          </a:p>
          <a:p>
            <a:pPr algn="just">
              <a:buNone/>
            </a:pPr>
            <a:endParaRPr lang="es-MX" sz="3500" dirty="0"/>
          </a:p>
          <a:p>
            <a:pPr algn="just">
              <a:buNone/>
            </a:pPr>
            <a:r>
              <a:rPr lang="es-MX" sz="3500" b="1" dirty="0" smtClean="0"/>
              <a:t>	En </a:t>
            </a:r>
            <a:r>
              <a:rPr lang="es-MX" sz="3500" b="1" dirty="0"/>
              <a:t>el libro de actas de asamblea y en el de sesiones del consejo sugerimos:</a:t>
            </a:r>
            <a:endParaRPr lang="es-MX" sz="3500" dirty="0"/>
          </a:p>
          <a:p>
            <a:pPr algn="just">
              <a:buNone/>
            </a:pPr>
            <a:r>
              <a:rPr lang="es-MX" sz="3500" dirty="0" smtClean="0"/>
              <a:t>	Indicar </a:t>
            </a:r>
            <a:r>
              <a:rPr lang="es-MX" sz="3500" dirty="0"/>
              <a:t>al margen los datos de aquellas que estén formalizadas ante algún fedatario público. De igual forma, se podrá asentar al margen una nota cuando por ejemplo un poder otorgado en esa asamblea sea posteriormente revocado, etc</a:t>
            </a:r>
            <a:r>
              <a:rPr lang="es-MX" sz="3500" dirty="0" smtClean="0"/>
              <a:t>.</a:t>
            </a:r>
          </a:p>
          <a:p>
            <a:pPr algn="just">
              <a:buNone/>
            </a:pPr>
            <a:endParaRPr lang="es-MX" sz="3500" dirty="0"/>
          </a:p>
          <a:p>
            <a:pPr algn="just">
              <a:buNone/>
            </a:pPr>
            <a:r>
              <a:rPr lang="es-MX" sz="3500" dirty="0" smtClean="0"/>
              <a:t>	Importante </a:t>
            </a:r>
            <a:r>
              <a:rPr lang="es-MX" sz="3500" dirty="0"/>
              <a:t>quede asentado la existencia de los votos en desacuerdo y el nombre de quien lo emitió</a:t>
            </a:r>
            <a:r>
              <a:rPr lang="es-MX" sz="3500" dirty="0" smtClean="0"/>
              <a:t>.</a:t>
            </a:r>
          </a:p>
          <a:p>
            <a:pPr algn="just">
              <a:buNone/>
            </a:pPr>
            <a:endParaRPr lang="es-MX" sz="3500" dirty="0"/>
          </a:p>
          <a:p>
            <a:pPr algn="just">
              <a:buNone/>
            </a:pPr>
            <a:r>
              <a:rPr lang="es-MX" sz="3500" dirty="0" smtClean="0"/>
              <a:t>	Anexar </a:t>
            </a:r>
            <a:r>
              <a:rPr lang="es-MX" sz="3500" dirty="0"/>
              <a:t>debidamente firmados la lista de asistencia y los documentos que tengan la información que se revisó y en su caso aprobó en cada sesión o asamblea.</a:t>
            </a:r>
          </a:p>
          <a:p>
            <a:endParaRPr lang="es-MX"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268760"/>
            <a:ext cx="8229600" cy="4525963"/>
          </a:xfrm>
        </p:spPr>
        <p:txBody>
          <a:bodyPr/>
          <a:lstStyle/>
          <a:p>
            <a:pPr>
              <a:buNone/>
            </a:pPr>
            <a:r>
              <a:rPr lang="es-MX" b="1" dirty="0" smtClean="0"/>
              <a:t>	e).- Entrega de los recursos</a:t>
            </a:r>
            <a:endParaRPr lang="es-MX" dirty="0" smtClean="0"/>
          </a:p>
          <a:p>
            <a:pPr>
              <a:buNone/>
            </a:pPr>
            <a:r>
              <a:rPr lang="es-MX" b="1" dirty="0" smtClean="0"/>
              <a:t>	 </a:t>
            </a:r>
            <a:endParaRPr lang="es-MX" dirty="0" smtClean="0"/>
          </a:p>
          <a:p>
            <a:pPr algn="just">
              <a:buNone/>
            </a:pPr>
            <a:r>
              <a:rPr lang="es-MX" dirty="0" smtClean="0"/>
              <a:t>	Es indispensable dejar con toda claridad los documentos que comprueben que el pago se efectuó por la emisora al socio </a:t>
            </a:r>
            <a:r>
              <a:rPr lang="es-MX" dirty="0" err="1" smtClean="0"/>
              <a:t>reembolsante</a:t>
            </a:r>
            <a:r>
              <a:rPr lang="es-MX" dirty="0" smtClean="0"/>
              <a:t>.</a:t>
            </a:r>
          </a:p>
          <a:p>
            <a:endParaRPr lang="es-MX"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420888"/>
            <a:ext cx="8229600" cy="1143000"/>
          </a:xfrm>
        </p:spPr>
        <p:txBody>
          <a:bodyPr>
            <a:normAutofit fontScale="90000"/>
          </a:bodyPr>
          <a:lstStyle/>
          <a:p>
            <a:pPr algn="ctr"/>
            <a:r>
              <a:rPr lang="es-MX" b="1" dirty="0" smtClean="0"/>
              <a:t>TRATAMIENTO FISCAL PAGO DIVIDENDOS</a:t>
            </a:r>
            <a:endParaRPr lang="es-MX" b="1" dirty="0"/>
          </a:p>
        </p:txBody>
      </p:sp>
      <p:pic>
        <p:nvPicPr>
          <p:cNvPr id="5" name="Imagen 1" descr="cid:image001.png@01CF0B9A.29251940"/>
          <p:cNvPicPr>
            <a:picLocks noChangeAspect="1" noChangeArrowheads="1"/>
          </p:cNvPicPr>
          <p:nvPr/>
        </p:nvPicPr>
        <p:blipFill>
          <a:blip r:embed="rId2" cstate="print"/>
          <a:srcRect/>
          <a:stretch>
            <a:fillRect/>
          </a:stretch>
        </p:blipFill>
        <p:spPr bwMode="auto">
          <a:xfrm>
            <a:off x="7216775" y="5402262"/>
            <a:ext cx="1927225" cy="1455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4968552"/>
          </a:xfrm>
        </p:spPr>
        <p:txBody>
          <a:bodyPr>
            <a:normAutofit fontScale="62500" lnSpcReduction="20000"/>
          </a:bodyPr>
          <a:lstStyle/>
          <a:p>
            <a:pPr lvl="0"/>
            <a:r>
              <a:rPr lang="es-MX" sz="3400" dirty="0" smtClean="0"/>
              <a:t>Sujeto del ISR: Pagador o Receptor</a:t>
            </a:r>
          </a:p>
          <a:p>
            <a:pPr lvl="0">
              <a:buNone/>
            </a:pPr>
            <a:endParaRPr lang="es-MX" sz="3400" dirty="0" smtClean="0"/>
          </a:p>
          <a:p>
            <a:pPr lvl="0"/>
            <a:r>
              <a:rPr lang="es-MX" sz="3400" dirty="0" smtClean="0"/>
              <a:t>LISR  Art. 10 </a:t>
            </a:r>
          </a:p>
          <a:p>
            <a:pPr lvl="0">
              <a:buNone/>
            </a:pPr>
            <a:endParaRPr lang="es-MX" sz="3400" dirty="0" smtClean="0"/>
          </a:p>
          <a:p>
            <a:pPr lvl="0"/>
            <a:r>
              <a:rPr lang="es-MX" sz="3400" dirty="0" smtClean="0"/>
              <a:t>Acreditable contra ISR del ejercicio</a:t>
            </a:r>
          </a:p>
          <a:p>
            <a:pPr lvl="0">
              <a:buNone/>
            </a:pPr>
            <a:endParaRPr lang="es-MX" sz="3400" dirty="0" smtClean="0"/>
          </a:p>
          <a:p>
            <a:pPr lvl="0"/>
            <a:r>
              <a:rPr lang="es-MX" sz="3400" dirty="0" smtClean="0"/>
              <a:t>Pago mediante transferencia o cheque no negociable</a:t>
            </a:r>
          </a:p>
          <a:p>
            <a:pPr lvl="0"/>
            <a:endParaRPr lang="es-MX" sz="3400" dirty="0" smtClean="0"/>
          </a:p>
          <a:p>
            <a:pPr>
              <a:buNone/>
            </a:pPr>
            <a:r>
              <a:rPr lang="es-MX" sz="3400" b="1" dirty="0" smtClean="0"/>
              <a:t>	Asimilables Dividendos</a:t>
            </a:r>
          </a:p>
          <a:p>
            <a:pPr>
              <a:buNone/>
            </a:pPr>
            <a:endParaRPr lang="es-MX" sz="3400" dirty="0" smtClean="0"/>
          </a:p>
          <a:p>
            <a:pPr lvl="0"/>
            <a:r>
              <a:rPr lang="es-MX" sz="3400" dirty="0" smtClean="0"/>
              <a:t>Prestamos a socios o accionistas</a:t>
            </a:r>
          </a:p>
          <a:p>
            <a:pPr lvl="0"/>
            <a:endParaRPr lang="es-MX" sz="3400" dirty="0" smtClean="0"/>
          </a:p>
          <a:p>
            <a:pPr lvl="0"/>
            <a:r>
              <a:rPr lang="es-MX" sz="3400" dirty="0" smtClean="0"/>
              <a:t>Gastos no deducibles que beneficien a socios o accionistas</a:t>
            </a:r>
          </a:p>
          <a:p>
            <a:endParaRPr lang="es-MX"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64704"/>
            <a:ext cx="8229600" cy="4752528"/>
          </a:xfrm>
        </p:spPr>
        <p:txBody>
          <a:bodyPr>
            <a:normAutofit fontScale="92500" lnSpcReduction="10000"/>
          </a:bodyPr>
          <a:lstStyle/>
          <a:p>
            <a:pPr>
              <a:buNone/>
            </a:pPr>
            <a:r>
              <a:rPr lang="es-MX" b="1" dirty="0" smtClean="0"/>
              <a:t>	¿Qué pasa con el receptor?</a:t>
            </a:r>
          </a:p>
          <a:p>
            <a:pPr>
              <a:buNone/>
            </a:pPr>
            <a:endParaRPr lang="es-MX" sz="2800" dirty="0" smtClean="0"/>
          </a:p>
          <a:p>
            <a:pPr lvl="0"/>
            <a:r>
              <a:rPr lang="es-MX" b="1" dirty="0" smtClean="0"/>
              <a:t>Si es Persona Moral</a:t>
            </a:r>
            <a:endParaRPr lang="es-MX" sz="2800" dirty="0" smtClean="0"/>
          </a:p>
          <a:p>
            <a:pPr lvl="1"/>
            <a:r>
              <a:rPr lang="es-MX" dirty="0" smtClean="0"/>
              <a:t>No es ingreso acumulable LISR 16 (</a:t>
            </a:r>
            <a:r>
              <a:rPr lang="es-MX" dirty="0" err="1" smtClean="0"/>
              <a:t>Exc</a:t>
            </a:r>
            <a:r>
              <a:rPr lang="es-MX" dirty="0" smtClean="0"/>
              <a:t>. extranjero)</a:t>
            </a:r>
            <a:endParaRPr lang="es-MX" sz="2400" dirty="0" smtClean="0"/>
          </a:p>
          <a:p>
            <a:pPr lvl="1"/>
            <a:r>
              <a:rPr lang="es-MX" dirty="0" smtClean="0"/>
              <a:t>Se adiciona a CUFIN LISR Art. 77</a:t>
            </a:r>
          </a:p>
          <a:p>
            <a:pPr lvl="1">
              <a:buNone/>
            </a:pPr>
            <a:endParaRPr lang="es-MX" sz="2400" dirty="0" smtClean="0"/>
          </a:p>
          <a:p>
            <a:pPr lvl="0"/>
            <a:r>
              <a:rPr lang="es-MX" b="1" dirty="0" smtClean="0"/>
              <a:t>Si es Persona Física</a:t>
            </a:r>
            <a:endParaRPr lang="es-MX" sz="2800" b="1" dirty="0" smtClean="0"/>
          </a:p>
          <a:p>
            <a:pPr lvl="1"/>
            <a:r>
              <a:rPr lang="es-MX" dirty="0" smtClean="0"/>
              <a:t>Acumula ingresos en declaración anual (piramidación)</a:t>
            </a:r>
            <a:endParaRPr lang="es-MX" sz="2400" dirty="0" smtClean="0"/>
          </a:p>
          <a:p>
            <a:pPr lvl="1"/>
            <a:r>
              <a:rPr lang="es-MX" dirty="0" smtClean="0"/>
              <a:t>Acreditamiento ISR teórico</a:t>
            </a:r>
            <a:endParaRPr lang="es-MX" sz="2400" dirty="0" smtClean="0"/>
          </a:p>
          <a:p>
            <a:pPr lvl="1"/>
            <a:r>
              <a:rPr lang="es-MX" dirty="0" smtClean="0"/>
              <a:t>Resultado de un procedimiento</a:t>
            </a:r>
            <a:endParaRPr lang="es-MX" sz="2400" dirty="0" smtClean="0"/>
          </a:p>
          <a:p>
            <a:pPr lvl="1"/>
            <a:r>
              <a:rPr lang="es-MX" dirty="0" smtClean="0"/>
              <a:t>Motivo de declaración?  discrepancia?</a:t>
            </a:r>
            <a:endParaRPr lang="es-MX" sz="2400" dirty="0" smtClean="0"/>
          </a:p>
          <a:p>
            <a:pPr lvl="1"/>
            <a:r>
              <a:rPr lang="es-MX" dirty="0" smtClean="0"/>
              <a:t>Comprobante del ingreso ¿solo constancia?</a:t>
            </a:r>
            <a:endParaRPr lang="es-MX" sz="2400" dirty="0" smtClean="0"/>
          </a:p>
          <a:p>
            <a:pPr lvl="1"/>
            <a:r>
              <a:rPr lang="es-MX" dirty="0" smtClean="0"/>
              <a:t>Revisiones SAT</a:t>
            </a:r>
            <a:endParaRPr lang="es-MX"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68760"/>
            <a:ext cx="8229600" cy="4857403"/>
          </a:xfrm>
        </p:spPr>
        <p:txBody>
          <a:bodyPr/>
          <a:lstStyle/>
          <a:p>
            <a:pPr>
              <a:buNone/>
            </a:pPr>
            <a:r>
              <a:rPr lang="es-MX" b="1" dirty="0" smtClean="0"/>
              <a:t>	CUFIN</a:t>
            </a:r>
          </a:p>
          <a:p>
            <a:pPr>
              <a:buNone/>
            </a:pPr>
            <a:endParaRPr lang="es-MX" dirty="0" smtClean="0"/>
          </a:p>
          <a:p>
            <a:pPr lvl="0"/>
            <a:r>
              <a:rPr lang="es-MX" dirty="0" smtClean="0"/>
              <a:t>Dividendos de CUFIN</a:t>
            </a:r>
          </a:p>
          <a:p>
            <a:pPr lvl="0">
              <a:buNone/>
            </a:pPr>
            <a:endParaRPr lang="es-MX" dirty="0" smtClean="0"/>
          </a:p>
          <a:p>
            <a:pPr lvl="0"/>
            <a:r>
              <a:rPr lang="es-MX" dirty="0" smtClean="0"/>
              <a:t>Saldo al 31 de diciembre de 2013</a:t>
            </a:r>
          </a:p>
          <a:p>
            <a:pPr lvl="0">
              <a:buNone/>
            </a:pPr>
            <a:endParaRPr lang="es-MX" dirty="0" smtClean="0"/>
          </a:p>
          <a:p>
            <a:pPr lvl="0"/>
            <a:r>
              <a:rPr lang="es-MX" dirty="0" smtClean="0"/>
              <a:t>Impuesto adicional a partir de 2014, 10% retención y pago definitivo.</a:t>
            </a:r>
          </a:p>
          <a:p>
            <a:endParaRPr lang="es-MX"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564904"/>
            <a:ext cx="8229600" cy="1143000"/>
          </a:xfrm>
        </p:spPr>
        <p:txBody>
          <a:bodyPr>
            <a:normAutofit fontScale="90000"/>
          </a:bodyPr>
          <a:lstStyle/>
          <a:p>
            <a:pPr algn="ctr"/>
            <a:r>
              <a:rPr lang="es-MX" b="1" dirty="0" smtClean="0"/>
              <a:t>VI.- COMPRA VENTA DE PARTES SOCIALES O ACCIONES</a:t>
            </a:r>
            <a:r>
              <a:rPr lang="es-MX" dirty="0" smtClean="0"/>
              <a:t/>
            </a:r>
            <a:br>
              <a:rPr lang="es-MX" dirty="0" smtClean="0"/>
            </a:br>
            <a:endParaRPr lang="es-MX" dirty="0"/>
          </a:p>
        </p:txBody>
      </p:sp>
      <p:pic>
        <p:nvPicPr>
          <p:cNvPr id="5" name="Imagen 1" descr="cid:image001.png@01CF0B9A.29251940"/>
          <p:cNvPicPr>
            <a:picLocks noChangeAspect="1" noChangeArrowheads="1"/>
          </p:cNvPicPr>
          <p:nvPr/>
        </p:nvPicPr>
        <p:blipFill>
          <a:blip r:embed="rId2" cstate="print"/>
          <a:srcRect/>
          <a:stretch>
            <a:fillRect/>
          </a:stretch>
        </p:blipFill>
        <p:spPr bwMode="auto">
          <a:xfrm>
            <a:off x="7216775" y="5402262"/>
            <a:ext cx="1927225" cy="1455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268760"/>
            <a:ext cx="8075240" cy="4857403"/>
          </a:xfrm>
        </p:spPr>
        <p:txBody>
          <a:bodyPr/>
          <a:lstStyle/>
          <a:p>
            <a:pPr algn="just">
              <a:buNone/>
            </a:pPr>
            <a:r>
              <a:rPr lang="es-MX" dirty="0" smtClean="0"/>
              <a:t>	Un tema de relevancia a cuidar por las diversas aristas es la transmisión de la propiedad de las acciones o partes sociales.</a:t>
            </a:r>
          </a:p>
          <a:p>
            <a:pPr algn="just"/>
            <a:endParaRPr lang="es-MX" dirty="0" smtClean="0"/>
          </a:p>
          <a:p>
            <a:pPr algn="just">
              <a:buNone/>
            </a:pPr>
            <a:r>
              <a:rPr lang="es-MX" b="1" dirty="0" smtClean="0"/>
              <a:t>	a).- Limitaciones para la transmisión</a:t>
            </a:r>
            <a:endParaRPr lang="es-MX" dirty="0" smtClean="0"/>
          </a:p>
          <a:p>
            <a:pPr algn="just">
              <a:buNone/>
            </a:pPr>
            <a:r>
              <a:rPr lang="es-MX" dirty="0" smtClean="0"/>
              <a:t>	La transmisión de las mismas puede estar limitada por los estatutos sociales o acuerdos entre socios o accionistas.</a:t>
            </a:r>
          </a:p>
          <a:p>
            <a:endParaRPr lang="es-MX"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692696"/>
            <a:ext cx="8219256" cy="5505475"/>
          </a:xfrm>
        </p:spPr>
        <p:txBody>
          <a:bodyPr>
            <a:normAutofit fontScale="92500" lnSpcReduction="10000"/>
          </a:bodyPr>
          <a:lstStyle/>
          <a:p>
            <a:pPr algn="just">
              <a:buNone/>
            </a:pPr>
            <a:r>
              <a:rPr lang="es-MX" dirty="0" smtClean="0"/>
              <a:t>	Las S. de R. L., al ser consideradas sociedades intermedias (de capitales pero también dan importancia a la calidad de las personas que son socios) tienen reglas más estrictas para la transmisión de las partes sociales, incluso pueden limitar la transmisión de las partes sociales a los herederos:</a:t>
            </a:r>
          </a:p>
          <a:p>
            <a:pPr algn="just"/>
            <a:endParaRPr lang="es-MX" dirty="0" smtClean="0"/>
          </a:p>
          <a:p>
            <a:pPr algn="just">
              <a:buNone/>
            </a:pPr>
            <a:r>
              <a:rPr lang="es-MX" b="1" dirty="0" smtClean="0"/>
              <a:t>	Artículo 65 LGSM.-</a:t>
            </a:r>
            <a:r>
              <a:rPr lang="es-MX" dirty="0" smtClean="0"/>
              <a:t> </a:t>
            </a:r>
            <a:r>
              <a:rPr lang="es-MX" b="1" u="sng" dirty="0" smtClean="0"/>
              <a:t>Para la cesión de partes sociales</a:t>
            </a:r>
            <a:r>
              <a:rPr lang="es-MX" dirty="0" smtClean="0"/>
              <a:t>, así como para la admisión de nuevos socios, </a:t>
            </a:r>
            <a:r>
              <a:rPr lang="es-MX" b="1" u="sng" dirty="0" smtClean="0"/>
              <a:t>bastará el consentimiento de los socios que representen la mayoría del capital social, excepto cuando los estatutos dispongan una proporción mayor.</a:t>
            </a:r>
            <a:endParaRPr lang="es-MX" dirty="0" smtClean="0"/>
          </a:p>
          <a:p>
            <a:endParaRPr lang="es-MX"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476672"/>
            <a:ext cx="8229600" cy="5184576"/>
          </a:xfrm>
        </p:spPr>
        <p:txBody>
          <a:bodyPr>
            <a:normAutofit fontScale="85000" lnSpcReduction="20000"/>
          </a:bodyPr>
          <a:lstStyle/>
          <a:p>
            <a:pPr algn="just">
              <a:buNone/>
            </a:pPr>
            <a:r>
              <a:rPr lang="es-MX" b="1" dirty="0" smtClean="0"/>
              <a:t>	Artículo 66 LGSM.-</a:t>
            </a:r>
            <a:r>
              <a:rPr lang="es-MX" dirty="0" smtClean="0"/>
              <a:t> </a:t>
            </a:r>
            <a:r>
              <a:rPr lang="es-MX" b="1" u="sng" dirty="0" smtClean="0"/>
              <a:t>Cuando la cesión de que trata el artículo anterior se autorice en favor de una persona extraña a la sociedad, los socios tendrán el derecho del tanto</a:t>
            </a:r>
            <a:r>
              <a:rPr lang="es-MX" dirty="0" smtClean="0"/>
              <a:t> y gozarán de un plazo de quince días para ejercitarlo, contado desde la fecha de la junta en que se hubiere otorgado la autorización. Si fuesen varios los socios que quieran usar de este derecho, les competerá a todos ellos en proporción a sus aportaciones.</a:t>
            </a:r>
          </a:p>
          <a:p>
            <a:pPr lvl="1" algn="just">
              <a:buNone/>
            </a:pPr>
            <a:endParaRPr lang="es-MX" dirty="0" smtClean="0"/>
          </a:p>
          <a:p>
            <a:pPr algn="just">
              <a:buNone/>
            </a:pPr>
            <a:r>
              <a:rPr lang="es-MX" b="1" dirty="0" smtClean="0"/>
              <a:t>	Artículo 67 LGSM.- </a:t>
            </a:r>
            <a:r>
              <a:rPr lang="es-MX" dirty="0" smtClean="0"/>
              <a:t>La transmisión por herencia de las partes sociales, </a:t>
            </a:r>
            <a:r>
              <a:rPr lang="es-MX" b="1" u="sng" dirty="0" smtClean="0"/>
              <a:t>no requerirá el consentimiento de los socios, salvo pacto que prevea la disolución de la sociedad por la muerte de uno de ellos, o que disponga la liquidación de la parte social que corresponda al socio difunto, en el caso de que la sociedad no continúe con los herederos de éste.</a:t>
            </a:r>
            <a:endParaRPr lang="es-MX"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836712"/>
            <a:ext cx="8075240" cy="4752528"/>
          </a:xfrm>
        </p:spPr>
        <p:txBody>
          <a:bodyPr>
            <a:normAutofit fontScale="77500" lnSpcReduction="20000"/>
          </a:bodyPr>
          <a:lstStyle/>
          <a:p>
            <a:pPr algn="just">
              <a:buNone/>
            </a:pPr>
            <a:r>
              <a:rPr lang="es-MX" dirty="0" smtClean="0"/>
              <a:t>	Para las sociedades anónimas  (por ser consideradas sociedades de capitales en las que la calidad de la persona que sea accionista supone no ser  tan relevante) las limitaciones eran mucho más acotadas hasta hace poco, ya que solamente el artículo 130 muy mal logrado era el único que abarcaba el tema.</a:t>
            </a:r>
          </a:p>
          <a:p>
            <a:pPr algn="just"/>
            <a:endParaRPr lang="es-MX" b="1" dirty="0" smtClean="0"/>
          </a:p>
          <a:p>
            <a:pPr algn="just">
              <a:buNone/>
            </a:pPr>
            <a:r>
              <a:rPr lang="es-MX" b="1" dirty="0" smtClean="0"/>
              <a:t>	Artículo 130 LGSM.- </a:t>
            </a:r>
            <a:r>
              <a:rPr lang="es-MX" dirty="0" smtClean="0"/>
              <a:t>En el contrato social </a:t>
            </a:r>
            <a:r>
              <a:rPr lang="es-MX" b="1" u="sng" dirty="0" smtClean="0"/>
              <a:t>podrá</a:t>
            </a:r>
            <a:r>
              <a:rPr lang="es-MX" dirty="0" smtClean="0"/>
              <a:t> pactarse que la transmisión de las acciones sólo se haga con la autorización del consejo de administración. El consejo podrá negar la autorización designando un comprador de las acciones al precio corriente en el mercado.</a:t>
            </a:r>
          </a:p>
          <a:p>
            <a:pPr algn="just">
              <a:buNone/>
            </a:pPr>
            <a:r>
              <a:rPr lang="es-MX" dirty="0" smtClean="0"/>
              <a:t>	</a:t>
            </a:r>
          </a:p>
          <a:p>
            <a:pPr algn="just">
              <a:buNone/>
            </a:pPr>
            <a:r>
              <a:rPr lang="es-MX" dirty="0" smtClean="0"/>
              <a:t>	El artículo en comento es sumamente deficiente, pues ¿Cuál es el precio corriente en el mercado?</a:t>
            </a:r>
          </a:p>
          <a:p>
            <a:endParaRPr lang="es-MX" dirty="0" smtClean="0"/>
          </a:p>
          <a:p>
            <a:endParaRPr lang="es-MX"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404664"/>
            <a:ext cx="8424936" cy="6264696"/>
          </a:xfrm>
        </p:spPr>
        <p:txBody>
          <a:bodyPr>
            <a:normAutofit fontScale="92500"/>
          </a:bodyPr>
          <a:lstStyle/>
          <a:p>
            <a:pPr algn="just">
              <a:buNone/>
            </a:pPr>
            <a:r>
              <a:rPr lang="es-MX" b="1" dirty="0" smtClean="0"/>
              <a:t>	c</a:t>
            </a:r>
            <a:r>
              <a:rPr lang="es-MX" b="1" dirty="0"/>
              <a:t>).- El libro de Accionistas o de socio (obligatorio).</a:t>
            </a:r>
            <a:endParaRPr lang="es-MX" dirty="0"/>
          </a:p>
          <a:p>
            <a:pPr algn="just">
              <a:buNone/>
            </a:pPr>
            <a:r>
              <a:rPr lang="es-MX" dirty="0" smtClean="0"/>
              <a:t>	Este </a:t>
            </a:r>
            <a:r>
              <a:rPr lang="es-MX" dirty="0"/>
              <a:t>libro tiene una altísima importancia, pues la sociedad solo reconocerá como socios o accionistas a los que estén en dichos libros inscritos</a:t>
            </a:r>
            <a:r>
              <a:rPr lang="es-MX" dirty="0" smtClean="0"/>
              <a:t>.</a:t>
            </a:r>
          </a:p>
          <a:p>
            <a:pPr algn="just">
              <a:buNone/>
            </a:pPr>
            <a:endParaRPr lang="es-MX" dirty="0"/>
          </a:p>
          <a:p>
            <a:pPr algn="just">
              <a:buNone/>
            </a:pPr>
            <a:r>
              <a:rPr lang="es-MX" b="1" dirty="0" smtClean="0"/>
              <a:t>	Artículo </a:t>
            </a:r>
            <a:r>
              <a:rPr lang="es-MX" b="1" dirty="0"/>
              <a:t>73 LGSM.- </a:t>
            </a:r>
            <a:r>
              <a:rPr lang="es-MX" dirty="0"/>
              <a:t>La sociedad llevará un libro especial de los socios, en el cual se inscribirá el nombre y el domicilio de cada uno, con indicación de sus aportaciones, </a:t>
            </a:r>
            <a:r>
              <a:rPr lang="es-MX" b="1" u="sng" dirty="0"/>
              <a:t>y la transmisión de las partes sociales. Esta no surtirá efectos respecto de terceros sino después de la inscripción.</a:t>
            </a:r>
            <a:endParaRPr lang="es-MX" dirty="0"/>
          </a:p>
          <a:p>
            <a:pPr algn="just"/>
            <a:endParaRPr lang="es-MX" dirty="0"/>
          </a:p>
          <a:p>
            <a:pPr algn="just">
              <a:buNone/>
            </a:pPr>
            <a:r>
              <a:rPr lang="es-MX" dirty="0" smtClean="0"/>
              <a:t>	</a:t>
            </a:r>
            <a:endParaRPr lang="es-MX" dirty="0"/>
          </a:p>
          <a:p>
            <a:endParaRPr lang="es-MX"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620688"/>
            <a:ext cx="8229600" cy="4968552"/>
          </a:xfrm>
        </p:spPr>
        <p:txBody>
          <a:bodyPr>
            <a:normAutofit fontScale="62500" lnSpcReduction="20000"/>
          </a:bodyPr>
          <a:lstStyle/>
          <a:p>
            <a:pPr algn="just">
              <a:buNone/>
            </a:pPr>
            <a:r>
              <a:rPr lang="es-MX" dirty="0" smtClean="0"/>
              <a:t>	La nueva redacción del artículo 91 de la LGSM nos ayuda a poder mejorar las limitaciones para una transmisión de acciones en una S.A.</a:t>
            </a:r>
          </a:p>
          <a:p>
            <a:pPr algn="just">
              <a:buNone/>
            </a:pPr>
            <a:endParaRPr lang="es-MX" dirty="0" smtClean="0"/>
          </a:p>
          <a:p>
            <a:pPr algn="just">
              <a:buNone/>
            </a:pPr>
            <a:r>
              <a:rPr lang="es-ES" b="1" dirty="0" smtClean="0"/>
              <a:t>	Artículo 91 LGSM.</a:t>
            </a:r>
            <a:r>
              <a:rPr lang="es-ES" dirty="0" smtClean="0"/>
              <a:t> La escritura constitutiva o póliza de </a:t>
            </a:r>
            <a:r>
              <a:rPr lang="es-ES" b="1" u="sng" dirty="0" smtClean="0"/>
              <a:t>la sociedad anónima </a:t>
            </a:r>
            <a:r>
              <a:rPr lang="es-ES" dirty="0" smtClean="0"/>
              <a:t>deberá contener, además de los datos requeridos por el artículo 6o., los siguientes:</a:t>
            </a:r>
            <a:endParaRPr lang="es-MX" dirty="0" smtClean="0"/>
          </a:p>
          <a:p>
            <a:pPr algn="just">
              <a:buNone/>
            </a:pPr>
            <a:r>
              <a:rPr lang="en-US" b="1" dirty="0" smtClean="0"/>
              <a:t>	I.- …</a:t>
            </a:r>
            <a:endParaRPr lang="es-MX" dirty="0" smtClean="0"/>
          </a:p>
          <a:p>
            <a:pPr algn="just">
              <a:buNone/>
            </a:pPr>
            <a:r>
              <a:rPr lang="en-US" b="1" dirty="0" smtClean="0"/>
              <a:t>	II.- …</a:t>
            </a:r>
            <a:endParaRPr lang="es-MX" dirty="0" smtClean="0"/>
          </a:p>
          <a:p>
            <a:pPr algn="just">
              <a:buNone/>
            </a:pPr>
            <a:r>
              <a:rPr lang="en-US" b="1" dirty="0" smtClean="0"/>
              <a:t>	III.- …</a:t>
            </a:r>
            <a:endParaRPr lang="es-MX" dirty="0" smtClean="0"/>
          </a:p>
          <a:p>
            <a:pPr algn="just">
              <a:buNone/>
            </a:pPr>
            <a:r>
              <a:rPr lang="en-US" b="1" dirty="0" smtClean="0"/>
              <a:t>	IV.- … </a:t>
            </a:r>
            <a:endParaRPr lang="es-MX" dirty="0" smtClean="0"/>
          </a:p>
          <a:p>
            <a:pPr algn="just">
              <a:buNone/>
            </a:pPr>
            <a:r>
              <a:rPr lang="en-US" dirty="0" smtClean="0"/>
              <a:t>	</a:t>
            </a:r>
            <a:r>
              <a:rPr lang="en-US" b="1" dirty="0" smtClean="0"/>
              <a:t>V.- … </a:t>
            </a:r>
            <a:endParaRPr lang="es-MX" dirty="0" smtClean="0"/>
          </a:p>
          <a:p>
            <a:pPr algn="just">
              <a:buNone/>
            </a:pPr>
            <a:r>
              <a:rPr lang="en-US" dirty="0" smtClean="0"/>
              <a:t>	</a:t>
            </a:r>
            <a:r>
              <a:rPr lang="en-US" b="1" dirty="0" smtClean="0"/>
              <a:t>VI.- …</a:t>
            </a:r>
            <a:endParaRPr lang="es-MX" dirty="0" smtClean="0"/>
          </a:p>
          <a:p>
            <a:pPr algn="just">
              <a:buNone/>
            </a:pPr>
            <a:r>
              <a:rPr lang="en-US" dirty="0" smtClean="0"/>
              <a:t>	</a:t>
            </a:r>
            <a:r>
              <a:rPr lang="es-ES" b="1" dirty="0" smtClean="0"/>
              <a:t>VII.</a:t>
            </a:r>
            <a:r>
              <a:rPr lang="es-ES" dirty="0" smtClean="0"/>
              <a:t> </a:t>
            </a:r>
            <a:r>
              <a:rPr lang="es-ES" b="1" u="sng" dirty="0" smtClean="0"/>
              <a:t>En su caso, las estipulaciones que:</a:t>
            </a:r>
            <a:endParaRPr lang="es-MX" dirty="0" smtClean="0"/>
          </a:p>
          <a:p>
            <a:pPr algn="just"/>
            <a:endParaRPr lang="es-MX" dirty="0" smtClean="0"/>
          </a:p>
          <a:p>
            <a:pPr algn="just">
              <a:buNone/>
            </a:pPr>
            <a:r>
              <a:rPr lang="es-ES" b="1" dirty="0" smtClean="0"/>
              <a:t>	</a:t>
            </a:r>
            <a:r>
              <a:rPr lang="es-ES" b="1" u="sng" dirty="0" smtClean="0"/>
              <a:t>a) Impongan restricciones, de cualquier naturaleza, a la transmisión de propiedad o derechos, respecto de las acciones de una misma serie o clase representativas del capital social, distintas a lo que se prevé en el artículo 130 de la Ley General de Sociedades Mercantiles.</a:t>
            </a:r>
            <a:endParaRPr lang="es-MX" dirty="0" smtClean="0"/>
          </a:p>
          <a:p>
            <a:pPr algn="just">
              <a:buNone/>
            </a:pPr>
            <a:r>
              <a:rPr lang="es-ES" b="1" dirty="0" smtClean="0"/>
              <a:t>	b)…</a:t>
            </a:r>
            <a:endParaRPr lang="es-MX" dirty="0" smtClean="0"/>
          </a:p>
          <a:p>
            <a:endParaRPr lang="es-MX"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764704"/>
            <a:ext cx="8229600" cy="4896544"/>
          </a:xfrm>
        </p:spPr>
        <p:txBody>
          <a:bodyPr>
            <a:normAutofit fontScale="77500" lnSpcReduction="20000"/>
          </a:bodyPr>
          <a:lstStyle/>
          <a:p>
            <a:pPr algn="just">
              <a:buNone/>
            </a:pPr>
            <a:r>
              <a:rPr lang="es-ES" dirty="0" smtClean="0"/>
              <a:t>	De igual forma,  la nueva redacción del artículo 198 nos ayuda a implementar limitaciones en la transmisión de las acciones.</a:t>
            </a:r>
            <a:endParaRPr lang="es-MX" dirty="0" smtClean="0"/>
          </a:p>
          <a:p>
            <a:pPr algn="just">
              <a:buNone/>
            </a:pPr>
            <a:endParaRPr lang="es-MX" dirty="0" smtClean="0"/>
          </a:p>
          <a:p>
            <a:pPr algn="just">
              <a:buNone/>
            </a:pPr>
            <a:r>
              <a:rPr lang="es-ES" b="1" dirty="0" smtClean="0"/>
              <a:t>	Artículo 198 LGSM.-</a:t>
            </a:r>
            <a:r>
              <a:rPr lang="es-ES" dirty="0" smtClean="0"/>
              <a:t> Sin perjuicio de lo que dispongan las leyes especiales, </a:t>
            </a:r>
            <a:r>
              <a:rPr lang="es-ES" b="1" u="sng" dirty="0" smtClean="0"/>
              <a:t>los accionistas de las sociedades anónimas podrán convenir entre ellos:</a:t>
            </a:r>
            <a:endParaRPr lang="es-MX" dirty="0" smtClean="0"/>
          </a:p>
          <a:p>
            <a:pPr algn="just">
              <a:buNone/>
            </a:pPr>
            <a:r>
              <a:rPr lang="es-ES" dirty="0" smtClean="0"/>
              <a:t> </a:t>
            </a:r>
            <a:endParaRPr lang="es-MX" dirty="0" smtClean="0"/>
          </a:p>
          <a:p>
            <a:pPr algn="just">
              <a:buNone/>
            </a:pPr>
            <a:r>
              <a:rPr lang="es-ES" b="1" dirty="0" smtClean="0"/>
              <a:t>	I. </a:t>
            </a:r>
            <a:r>
              <a:rPr lang="es-ES" b="1" u="sng" dirty="0" smtClean="0"/>
              <a:t>Derechos y obligaciones que establezcan opciones de compra o venta de las acciones representativas del capital social de la sociedad, tales como:</a:t>
            </a:r>
            <a:endParaRPr lang="es-MX" dirty="0" smtClean="0"/>
          </a:p>
          <a:p>
            <a:pPr algn="just">
              <a:buNone/>
            </a:pPr>
            <a:r>
              <a:rPr lang="es-ES" b="1" dirty="0" smtClean="0"/>
              <a:t>	 </a:t>
            </a:r>
            <a:endParaRPr lang="es-MX" dirty="0" smtClean="0"/>
          </a:p>
          <a:p>
            <a:pPr algn="just">
              <a:buNone/>
            </a:pPr>
            <a:r>
              <a:rPr lang="es-MX" b="1" dirty="0" smtClean="0"/>
              <a:t>	a)</a:t>
            </a:r>
            <a:r>
              <a:rPr lang="es-MX" dirty="0" smtClean="0"/>
              <a:t> Que uno o varios accionistas solamente puedan enajenar la totalidad o parte de su tenencia accionaria, cuando el adquirente se obligue también a adquirir una proporción o la totalidad de las acciones de otro u otros accionistas, en iguales condiciones;</a:t>
            </a:r>
            <a:endParaRPr lang="es-MX"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620688"/>
            <a:ext cx="8229600" cy="5040560"/>
          </a:xfrm>
        </p:spPr>
        <p:txBody>
          <a:bodyPr>
            <a:normAutofit fontScale="62500" lnSpcReduction="20000"/>
          </a:bodyPr>
          <a:lstStyle/>
          <a:p>
            <a:pPr algn="just">
              <a:buNone/>
            </a:pPr>
            <a:r>
              <a:rPr lang="es-ES" b="1" dirty="0" smtClean="0"/>
              <a:t>	b)</a:t>
            </a:r>
            <a:r>
              <a:rPr lang="es-ES" dirty="0" smtClean="0"/>
              <a:t> Que uno o varios accionistas puedan exigir a otro socio la enajenación de la totalidad o parte de su tenencia accionaria, cuando aquéllos acepten una oferta de adquisición, en iguales condiciones;</a:t>
            </a:r>
          </a:p>
          <a:p>
            <a:pPr algn="just">
              <a:buNone/>
            </a:pPr>
            <a:r>
              <a:rPr lang="es-MX" dirty="0" smtClean="0"/>
              <a:t>	</a:t>
            </a:r>
            <a:r>
              <a:rPr lang="es-ES" b="1" dirty="0" smtClean="0"/>
              <a:t>c)</a:t>
            </a:r>
            <a:r>
              <a:rPr lang="es-ES" dirty="0" smtClean="0"/>
              <a:t> Que uno o varios accionistas tengan derecho a enajenar o adquirir de otro accionista, quien deberá estar obligado a enajenar o adquirir, según corresponda, la totalidad o parte de la tenencia accionaria objeto de la operación, a un precio determinado o determinable;</a:t>
            </a:r>
            <a:endParaRPr lang="es-MX" dirty="0" smtClean="0"/>
          </a:p>
          <a:p>
            <a:pPr algn="just">
              <a:buNone/>
            </a:pPr>
            <a:r>
              <a:rPr lang="es-ES" b="1" dirty="0" smtClean="0"/>
              <a:t>	d)…</a:t>
            </a:r>
            <a:endParaRPr lang="es-MX" dirty="0" smtClean="0"/>
          </a:p>
          <a:p>
            <a:pPr algn="just">
              <a:buNone/>
            </a:pPr>
            <a:r>
              <a:rPr lang="es-ES" b="1" dirty="0" smtClean="0"/>
              <a:t>	e)…</a:t>
            </a:r>
            <a:endParaRPr lang="es-MX" dirty="0" smtClean="0"/>
          </a:p>
          <a:p>
            <a:pPr algn="just">
              <a:buNone/>
            </a:pPr>
            <a:r>
              <a:rPr lang="es-ES" dirty="0" smtClean="0"/>
              <a:t> </a:t>
            </a:r>
            <a:endParaRPr lang="es-MX" dirty="0" smtClean="0"/>
          </a:p>
          <a:p>
            <a:pPr algn="just">
              <a:buNone/>
            </a:pPr>
            <a:r>
              <a:rPr lang="es-ES" b="1" dirty="0" smtClean="0"/>
              <a:t>	II….</a:t>
            </a:r>
            <a:endParaRPr lang="es-MX" dirty="0" smtClean="0"/>
          </a:p>
          <a:p>
            <a:pPr algn="just">
              <a:buNone/>
            </a:pPr>
            <a:r>
              <a:rPr lang="es-ES" dirty="0" smtClean="0"/>
              <a:t>	</a:t>
            </a:r>
            <a:r>
              <a:rPr lang="es-ES" b="1" dirty="0" smtClean="0"/>
              <a:t>III…</a:t>
            </a:r>
            <a:endParaRPr lang="es-MX" dirty="0" smtClean="0"/>
          </a:p>
          <a:p>
            <a:pPr algn="just">
              <a:buNone/>
            </a:pPr>
            <a:r>
              <a:rPr lang="es-ES" dirty="0" smtClean="0"/>
              <a:t>	</a:t>
            </a:r>
            <a:r>
              <a:rPr lang="es-ES" b="1" dirty="0" smtClean="0"/>
              <a:t>IV. </a:t>
            </a:r>
            <a:r>
              <a:rPr lang="es-ES" b="1" u="sng" dirty="0" smtClean="0"/>
              <a:t>Acuerdos para la enajenación de sus acciones en oferta pública; y</a:t>
            </a:r>
            <a:endParaRPr lang="es-MX" dirty="0" smtClean="0"/>
          </a:p>
          <a:p>
            <a:pPr algn="just">
              <a:buNone/>
            </a:pPr>
            <a:r>
              <a:rPr lang="es-ES" dirty="0" smtClean="0"/>
              <a:t>	 </a:t>
            </a:r>
            <a:r>
              <a:rPr lang="es-ES" b="1" dirty="0" smtClean="0"/>
              <a:t>V. </a:t>
            </a:r>
            <a:r>
              <a:rPr lang="es-ES" dirty="0" smtClean="0"/>
              <a:t>Otros de naturaleza análoga.</a:t>
            </a:r>
            <a:endParaRPr lang="es-MX" dirty="0" smtClean="0"/>
          </a:p>
          <a:p>
            <a:pPr algn="just"/>
            <a:endParaRPr lang="es-MX" dirty="0" smtClean="0"/>
          </a:p>
          <a:p>
            <a:pPr algn="just">
              <a:buNone/>
            </a:pPr>
            <a:r>
              <a:rPr lang="es-ES" dirty="0" smtClean="0"/>
              <a:t>	Los convenios a que se refiere este artículo no serán oponibles a la sociedad, excepto tratándose de resolución judicial.</a:t>
            </a:r>
            <a:endParaRPr lang="es-MX" dirty="0" smtClean="0"/>
          </a:p>
          <a:p>
            <a:endParaRPr lang="es-MX"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268760"/>
            <a:ext cx="8229600" cy="4525963"/>
          </a:xfrm>
        </p:spPr>
        <p:txBody>
          <a:bodyPr/>
          <a:lstStyle/>
          <a:p>
            <a:pPr>
              <a:buNone/>
            </a:pPr>
            <a:r>
              <a:rPr lang="es-MX" b="1" dirty="0" smtClean="0"/>
              <a:t>	</a:t>
            </a:r>
            <a:r>
              <a:rPr lang="es-MX" sz="2800" b="1" dirty="0" smtClean="0"/>
              <a:t>b).- Constancia en actas</a:t>
            </a:r>
            <a:endParaRPr lang="es-MX" sz="2800" dirty="0" smtClean="0"/>
          </a:p>
          <a:p>
            <a:endParaRPr lang="es-MX" sz="2800" dirty="0" smtClean="0"/>
          </a:p>
          <a:p>
            <a:pPr algn="just">
              <a:buNone/>
            </a:pPr>
            <a:r>
              <a:rPr lang="es-MX" sz="2800" dirty="0" smtClean="0"/>
              <a:t>	Si bien no existe una disposición que señale que el cambio de accionistas debe versar en un acta de asamblea, es frecuente que el registro público niegue la inscripción de un acta en la que figure  una composición accionaria diversa a la que se tenga registrada.</a:t>
            </a:r>
          </a:p>
          <a:p>
            <a:endParaRPr lang="es-MX"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64704"/>
            <a:ext cx="8229600" cy="4968552"/>
          </a:xfrm>
        </p:spPr>
        <p:txBody>
          <a:bodyPr>
            <a:normAutofit fontScale="62500" lnSpcReduction="20000"/>
          </a:bodyPr>
          <a:lstStyle/>
          <a:p>
            <a:pPr algn="just">
              <a:buNone/>
            </a:pPr>
            <a:r>
              <a:rPr lang="es-MX" sz="3300" b="1" dirty="0" smtClean="0"/>
              <a:t>	c).- Inscripción en libros de las transmisiones</a:t>
            </a:r>
          </a:p>
          <a:p>
            <a:pPr algn="just">
              <a:buNone/>
            </a:pPr>
            <a:endParaRPr lang="es-MX" sz="3300" dirty="0" smtClean="0"/>
          </a:p>
          <a:p>
            <a:pPr algn="just">
              <a:buNone/>
            </a:pPr>
            <a:r>
              <a:rPr lang="es-MX" sz="3300" dirty="0" smtClean="0"/>
              <a:t>	Es importante llevar a cabo las inscripciones en los libros de socios o accionistas según corresponda:</a:t>
            </a:r>
          </a:p>
          <a:p>
            <a:pPr algn="just">
              <a:buNone/>
            </a:pPr>
            <a:r>
              <a:rPr lang="es-MX" sz="3300" dirty="0" smtClean="0"/>
              <a:t>	En las S. de R. L.</a:t>
            </a:r>
          </a:p>
          <a:p>
            <a:pPr algn="just">
              <a:buNone/>
            </a:pPr>
            <a:endParaRPr lang="es-MX" sz="3300" dirty="0" smtClean="0"/>
          </a:p>
          <a:p>
            <a:pPr algn="just">
              <a:buNone/>
            </a:pPr>
            <a:r>
              <a:rPr lang="es-MX" sz="3300" b="1" dirty="0" smtClean="0"/>
              <a:t>	Artículo 73 LGSM.- </a:t>
            </a:r>
            <a:r>
              <a:rPr lang="es-MX" sz="3300" dirty="0" smtClean="0"/>
              <a:t>La sociedad llevará un libro especial de los socios, en el cual se inscribirá el nombre y el domicilio de cada uno, con indicación de sus aportaciones</a:t>
            </a:r>
            <a:r>
              <a:rPr lang="es-MX" sz="3300" b="1" u="sng" dirty="0" smtClean="0"/>
              <a:t>, y la transmisión de las partes sociales. Esta no surtirá efectos respecto de terceros sino después de la inscripción.</a:t>
            </a:r>
            <a:endParaRPr lang="es-MX" sz="3300" dirty="0" smtClean="0"/>
          </a:p>
          <a:p>
            <a:pPr algn="just">
              <a:buNone/>
            </a:pPr>
            <a:r>
              <a:rPr lang="es-MX" sz="3300" dirty="0" smtClean="0"/>
              <a:t>	 </a:t>
            </a:r>
          </a:p>
          <a:p>
            <a:pPr algn="just">
              <a:buNone/>
            </a:pPr>
            <a:r>
              <a:rPr lang="es-MX" sz="3300" dirty="0" smtClean="0"/>
              <a:t>	Cualquiera persona que compruebe un interés legítimo tendrá la facultad de consultar este libro, que estará al cuidado de los administradores, quienes responderán personal y solidariamente de su existencia regular y de la exactitud de sus datos.</a:t>
            </a:r>
          </a:p>
          <a:p>
            <a:endParaRPr lang="es-MX"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548680"/>
            <a:ext cx="8229600" cy="5184576"/>
          </a:xfrm>
        </p:spPr>
        <p:txBody>
          <a:bodyPr>
            <a:normAutofit fontScale="62500" lnSpcReduction="20000"/>
          </a:bodyPr>
          <a:lstStyle/>
          <a:p>
            <a:pPr algn="just">
              <a:buNone/>
            </a:pPr>
            <a:r>
              <a:rPr lang="es-MX" dirty="0" smtClean="0"/>
              <a:t>	En las sociedades anónimas:</a:t>
            </a:r>
          </a:p>
          <a:p>
            <a:pPr algn="just">
              <a:buNone/>
            </a:pPr>
            <a:endParaRPr lang="es-MX" dirty="0" smtClean="0"/>
          </a:p>
          <a:p>
            <a:pPr algn="just">
              <a:buNone/>
            </a:pPr>
            <a:r>
              <a:rPr lang="es-MX" b="1" dirty="0" smtClean="0"/>
              <a:t>	Artículo 128 LGSM.- </a:t>
            </a:r>
            <a:r>
              <a:rPr lang="es-MX" dirty="0" smtClean="0"/>
              <a:t>Las sociedades anónimas tendrán un registro de acciones que contendrá:</a:t>
            </a:r>
          </a:p>
          <a:p>
            <a:pPr algn="just">
              <a:buNone/>
            </a:pPr>
            <a:r>
              <a:rPr lang="es-MX" dirty="0" smtClean="0"/>
              <a:t>	 </a:t>
            </a:r>
          </a:p>
          <a:p>
            <a:pPr algn="just">
              <a:buNone/>
            </a:pPr>
            <a:r>
              <a:rPr lang="es-MX" b="1" dirty="0" smtClean="0"/>
              <a:t>	I.- </a:t>
            </a:r>
            <a:r>
              <a:rPr lang="es-MX" dirty="0" smtClean="0"/>
              <a:t>El nombre, la nacionalidad y el domicilio del accionista, y la indicación de las acciones que le pertenezcan, expresándose los números, series, clases y demás particularidades;</a:t>
            </a:r>
          </a:p>
          <a:p>
            <a:pPr algn="just">
              <a:buNone/>
            </a:pPr>
            <a:r>
              <a:rPr lang="es-MX" dirty="0" smtClean="0"/>
              <a:t>	 </a:t>
            </a:r>
          </a:p>
          <a:p>
            <a:pPr algn="just">
              <a:buNone/>
            </a:pPr>
            <a:r>
              <a:rPr lang="es-MX" b="1" dirty="0" smtClean="0"/>
              <a:t>	II.- </a:t>
            </a:r>
            <a:r>
              <a:rPr lang="es-MX" dirty="0" smtClean="0"/>
              <a:t>La indicación de las exhibiciones que se efectúen;</a:t>
            </a:r>
          </a:p>
          <a:p>
            <a:pPr algn="just">
              <a:buNone/>
            </a:pPr>
            <a:r>
              <a:rPr lang="es-MX" dirty="0" smtClean="0"/>
              <a:t>	 </a:t>
            </a:r>
          </a:p>
          <a:p>
            <a:pPr algn="just">
              <a:buNone/>
            </a:pPr>
            <a:r>
              <a:rPr lang="es-MX" b="1" dirty="0" smtClean="0"/>
              <a:t>	III.- </a:t>
            </a:r>
            <a:r>
              <a:rPr lang="es-MX" b="1" u="sng" dirty="0" smtClean="0"/>
              <a:t>Las transmisiones</a:t>
            </a:r>
            <a:r>
              <a:rPr lang="es-MX" dirty="0" smtClean="0"/>
              <a:t> que se realicen en los términos que prescribe el artículo 129;</a:t>
            </a:r>
          </a:p>
          <a:p>
            <a:pPr algn="just">
              <a:buNone/>
            </a:pPr>
            <a:r>
              <a:rPr lang="es-MX" dirty="0" smtClean="0"/>
              <a:t>	 </a:t>
            </a:r>
          </a:p>
          <a:p>
            <a:pPr algn="just">
              <a:buNone/>
            </a:pPr>
            <a:r>
              <a:rPr lang="es-MX" b="1" dirty="0" smtClean="0"/>
              <a:t>	IV.- </a:t>
            </a:r>
            <a:r>
              <a:rPr lang="es-MX" dirty="0" smtClean="0"/>
              <a:t>(Se deroga).</a:t>
            </a:r>
          </a:p>
          <a:p>
            <a:pPr algn="just">
              <a:buNone/>
            </a:pPr>
            <a:r>
              <a:rPr lang="es-MX" dirty="0" smtClean="0"/>
              <a:t> </a:t>
            </a:r>
          </a:p>
          <a:p>
            <a:pPr algn="just">
              <a:buNone/>
            </a:pPr>
            <a:r>
              <a:rPr lang="es-MX" b="1" dirty="0" smtClean="0"/>
              <a:t>	Artículo 129 LGSM.- </a:t>
            </a:r>
            <a:r>
              <a:rPr lang="es-MX" b="1" u="sng" dirty="0" smtClean="0"/>
              <a:t>La sociedad considerará como dueño de las acciones a quien aparezca inscrito como tal en el registro a que se refiere el artículo anterior</a:t>
            </a:r>
            <a:r>
              <a:rPr lang="es-MX" dirty="0" smtClean="0"/>
              <a:t>. A este efecto, la sociedad deberá inscribir en dicho registro, a petición de cualquier titular, las transmisiones que se efectúen.</a:t>
            </a:r>
          </a:p>
          <a:p>
            <a:endParaRPr lang="es-MX"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692696"/>
            <a:ext cx="8229600" cy="4896544"/>
          </a:xfrm>
        </p:spPr>
        <p:txBody>
          <a:bodyPr>
            <a:normAutofit fontScale="47500" lnSpcReduction="20000"/>
          </a:bodyPr>
          <a:lstStyle/>
          <a:p>
            <a:pPr algn="just">
              <a:buNone/>
            </a:pPr>
            <a:r>
              <a:rPr lang="es-MX" b="1" dirty="0" smtClean="0"/>
              <a:t>	</a:t>
            </a:r>
            <a:r>
              <a:rPr lang="es-MX" sz="3400" b="1" dirty="0" smtClean="0"/>
              <a:t>d).- Contratos y endosos</a:t>
            </a:r>
            <a:endParaRPr lang="es-MX" sz="3400" dirty="0" smtClean="0"/>
          </a:p>
          <a:p>
            <a:pPr algn="just">
              <a:buNone/>
            </a:pPr>
            <a:r>
              <a:rPr lang="es-MX" sz="3400" b="1" dirty="0" smtClean="0"/>
              <a:t> </a:t>
            </a:r>
            <a:endParaRPr lang="es-MX" sz="3400" dirty="0" smtClean="0"/>
          </a:p>
          <a:p>
            <a:pPr algn="just">
              <a:buNone/>
            </a:pPr>
            <a:r>
              <a:rPr lang="es-MX" sz="3400" dirty="0" smtClean="0"/>
              <a:t>	Recordemos que las acciones y los títulos que las contienen no son propiamente “títulos de crédito”, si bien es cierto que el artículo siguiente habla del endoso:</a:t>
            </a:r>
          </a:p>
          <a:p>
            <a:pPr algn="just">
              <a:buNone/>
            </a:pPr>
            <a:endParaRPr lang="es-MX" sz="3400" dirty="0" smtClean="0"/>
          </a:p>
          <a:p>
            <a:pPr algn="just">
              <a:buNone/>
            </a:pPr>
            <a:r>
              <a:rPr lang="es-MX" sz="3400" b="1" dirty="0" smtClean="0"/>
              <a:t>	Artículo 131 LGSM.- </a:t>
            </a:r>
            <a:r>
              <a:rPr lang="es-MX" sz="3400" dirty="0" smtClean="0"/>
              <a:t>La transmisión de una acción que se efectúe por medio diverso del endoso deberá anotarse en el título de la acción.</a:t>
            </a:r>
          </a:p>
          <a:p>
            <a:pPr algn="just">
              <a:buNone/>
            </a:pPr>
            <a:r>
              <a:rPr lang="es-MX" sz="3400" dirty="0" smtClean="0"/>
              <a:t>	 </a:t>
            </a:r>
          </a:p>
          <a:p>
            <a:pPr algn="just">
              <a:buNone/>
            </a:pPr>
            <a:r>
              <a:rPr lang="es-MX" sz="3400" dirty="0" smtClean="0"/>
              <a:t>	La recomendación es contar siempre con un contrato de compra venta, donación, dación en pago, permuta, etc., que soporte y regule la transmisión de la propiedad pactada entre las partes. </a:t>
            </a:r>
          </a:p>
          <a:p>
            <a:pPr algn="just">
              <a:buNone/>
            </a:pPr>
            <a:r>
              <a:rPr lang="es-MX" sz="3400" dirty="0" smtClean="0"/>
              <a:t>	 </a:t>
            </a:r>
          </a:p>
          <a:p>
            <a:pPr algn="just">
              <a:buNone/>
            </a:pPr>
            <a:r>
              <a:rPr lang="es-MX" sz="3400" dirty="0" smtClean="0"/>
              <a:t>	Adicionalmente, recomendamos que ese contrato tenga siempre la “forma escrita” y so solo verbal. Adicionalmente, es muy recomendable contar con una fecha cierta sobre el mismo.</a:t>
            </a:r>
          </a:p>
          <a:p>
            <a:pPr algn="just">
              <a:buNone/>
            </a:pPr>
            <a:r>
              <a:rPr lang="es-MX" sz="3400" dirty="0" smtClean="0"/>
              <a:t> </a:t>
            </a:r>
          </a:p>
          <a:p>
            <a:pPr algn="just">
              <a:buNone/>
            </a:pPr>
            <a:r>
              <a:rPr lang="es-MX" sz="3400" dirty="0" smtClean="0"/>
              <a:t>	Los títulos accionarios o las partes sociales, deberán ser adicionalmente endosados a favor del adquirente.</a:t>
            </a:r>
            <a:endParaRPr lang="es-MX" sz="3400"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708920"/>
            <a:ext cx="8229600" cy="1143000"/>
          </a:xfrm>
        </p:spPr>
        <p:txBody>
          <a:bodyPr>
            <a:normAutofit fontScale="90000"/>
          </a:bodyPr>
          <a:lstStyle/>
          <a:p>
            <a:pPr algn="ctr"/>
            <a:r>
              <a:rPr lang="es-MX" b="1" dirty="0" smtClean="0"/>
              <a:t>TRATAMIENTO FISCAL TRANSMISIÓN DE ACCIONES O PARTES SOCIALES</a:t>
            </a:r>
            <a:br>
              <a:rPr lang="es-MX" b="1" dirty="0" smtClean="0"/>
            </a:br>
            <a:endParaRPr lang="es-MX" b="1" dirty="0"/>
          </a:p>
        </p:txBody>
      </p:sp>
      <p:pic>
        <p:nvPicPr>
          <p:cNvPr id="5" name="Imagen 1" descr="cid:image001.png@01CF0B9A.29251940"/>
          <p:cNvPicPr>
            <a:picLocks noChangeAspect="1" noChangeArrowheads="1"/>
          </p:cNvPicPr>
          <p:nvPr/>
        </p:nvPicPr>
        <p:blipFill>
          <a:blip r:embed="rId2" cstate="print"/>
          <a:srcRect/>
          <a:stretch>
            <a:fillRect/>
          </a:stretch>
        </p:blipFill>
        <p:spPr bwMode="auto">
          <a:xfrm>
            <a:off x="7216775" y="5402262"/>
            <a:ext cx="1927225" cy="1455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4752528"/>
          </a:xfrm>
        </p:spPr>
        <p:txBody>
          <a:bodyPr>
            <a:normAutofit/>
          </a:bodyPr>
          <a:lstStyle/>
          <a:p>
            <a:pPr>
              <a:buNone/>
            </a:pPr>
            <a:r>
              <a:rPr lang="es-MX" dirty="0" smtClean="0"/>
              <a:t>	</a:t>
            </a:r>
            <a:r>
              <a:rPr lang="es-MX" b="1" dirty="0" smtClean="0"/>
              <a:t>Enajenación de acciones</a:t>
            </a:r>
          </a:p>
          <a:p>
            <a:pPr>
              <a:buNone/>
            </a:pPr>
            <a:endParaRPr lang="es-MX" dirty="0" smtClean="0"/>
          </a:p>
          <a:p>
            <a:pPr lvl="0"/>
            <a:r>
              <a:rPr lang="es-MX" dirty="0" smtClean="0"/>
              <a:t>Precio de venta – costo promedio</a:t>
            </a:r>
          </a:p>
          <a:p>
            <a:pPr lvl="0"/>
            <a:endParaRPr lang="es-MX" dirty="0" smtClean="0"/>
          </a:p>
          <a:p>
            <a:pPr lvl="0"/>
            <a:r>
              <a:rPr lang="es-MX" dirty="0" smtClean="0"/>
              <a:t>Procedimiento para determinar costo ajustado</a:t>
            </a:r>
          </a:p>
          <a:p>
            <a:pPr lvl="0"/>
            <a:endParaRPr lang="es-MX" dirty="0" smtClean="0"/>
          </a:p>
          <a:p>
            <a:pPr lvl="0"/>
            <a:r>
              <a:rPr lang="es-MX" dirty="0" smtClean="0"/>
              <a:t>Ingreso acumulable</a:t>
            </a:r>
          </a:p>
          <a:p>
            <a:pPr lvl="0"/>
            <a:endParaRPr lang="es-MX" dirty="0" smtClean="0"/>
          </a:p>
          <a:p>
            <a:pPr lvl="0"/>
            <a:r>
              <a:rPr lang="es-MX" dirty="0" smtClean="0"/>
              <a:t>Pérdida fiscal</a:t>
            </a:r>
          </a:p>
          <a:p>
            <a:endParaRPr lang="es-MX"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68760"/>
            <a:ext cx="8229600" cy="4857403"/>
          </a:xfrm>
        </p:spPr>
        <p:txBody>
          <a:bodyPr/>
          <a:lstStyle/>
          <a:p>
            <a:pPr>
              <a:buNone/>
            </a:pPr>
            <a:r>
              <a:rPr lang="es-MX" dirty="0" smtClean="0"/>
              <a:t>	</a:t>
            </a:r>
            <a:r>
              <a:rPr lang="es-MX" b="1" dirty="0" smtClean="0"/>
              <a:t>Retención del ISR</a:t>
            </a:r>
          </a:p>
          <a:p>
            <a:pPr>
              <a:buNone/>
            </a:pPr>
            <a:endParaRPr lang="es-MX" dirty="0" smtClean="0"/>
          </a:p>
          <a:p>
            <a:pPr lvl="0"/>
            <a:r>
              <a:rPr lang="es-MX" dirty="0" smtClean="0"/>
              <a:t>Si vende Persona Moral …</a:t>
            </a:r>
          </a:p>
          <a:p>
            <a:pPr lvl="0"/>
            <a:endParaRPr lang="es-MX" dirty="0" smtClean="0"/>
          </a:p>
          <a:p>
            <a:pPr lvl="0"/>
            <a:r>
              <a:rPr lang="es-MX" dirty="0" smtClean="0"/>
              <a:t>Si vende Persona Física …</a:t>
            </a:r>
          </a:p>
          <a:p>
            <a:pPr lvl="0"/>
            <a:endParaRPr lang="es-MX" dirty="0" smtClean="0"/>
          </a:p>
          <a:p>
            <a:pPr lvl="0"/>
            <a:r>
              <a:rPr lang="es-MX" dirty="0" smtClean="0"/>
              <a:t>Dictamen de enajenación de acciones</a:t>
            </a:r>
          </a:p>
          <a:p>
            <a:pPr lvl="1"/>
            <a:r>
              <a:rPr lang="es-MX" dirty="0" smtClean="0"/>
              <a:t>Tiempos y formalidades</a:t>
            </a:r>
            <a:endParaRPr lang="es-MX"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r>
              <a:rPr lang="es-MX" dirty="0" smtClean="0"/>
              <a:t>Cualquiera persona que compruebe un interés legítimo tendrá la facultad de consultar este libro, que estará al cuidado de los administradores, quienes responderán personal y solidariamente de su existencia regular y de la exactitud de sus datos.</a:t>
            </a:r>
            <a:endParaRPr lang="es-MX" dirty="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276872"/>
            <a:ext cx="8229600" cy="1143000"/>
          </a:xfrm>
        </p:spPr>
        <p:txBody>
          <a:bodyPr>
            <a:normAutofit fontScale="90000"/>
          </a:bodyPr>
          <a:lstStyle/>
          <a:p>
            <a:pPr algn="ctr"/>
            <a:r>
              <a:rPr lang="es-MX" b="1" dirty="0" smtClean="0"/>
              <a:t>VII.- PRÉSTAMOS DE </a:t>
            </a:r>
            <a:br>
              <a:rPr lang="es-MX" b="1" dirty="0" smtClean="0"/>
            </a:br>
            <a:r>
              <a:rPr lang="es-MX" b="1" dirty="0" smtClean="0"/>
              <a:t>O PARA LOS SOCIOS</a:t>
            </a:r>
            <a:endParaRPr lang="es-MX" dirty="0"/>
          </a:p>
        </p:txBody>
      </p:sp>
      <p:pic>
        <p:nvPicPr>
          <p:cNvPr id="5" name="Imagen 1" descr="cid:image001.png@01CF0B9A.29251940"/>
          <p:cNvPicPr>
            <a:picLocks noChangeAspect="1" noChangeArrowheads="1"/>
          </p:cNvPicPr>
          <p:nvPr/>
        </p:nvPicPr>
        <p:blipFill>
          <a:blip r:embed="rId2" cstate="print"/>
          <a:srcRect/>
          <a:stretch>
            <a:fillRect/>
          </a:stretch>
        </p:blipFill>
        <p:spPr bwMode="auto">
          <a:xfrm>
            <a:off x="7216775" y="5402262"/>
            <a:ext cx="1927225" cy="1455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836712"/>
            <a:ext cx="8075240" cy="4608512"/>
          </a:xfrm>
        </p:spPr>
        <p:txBody>
          <a:bodyPr>
            <a:normAutofit lnSpcReduction="10000"/>
          </a:bodyPr>
          <a:lstStyle/>
          <a:p>
            <a:pPr algn="just">
              <a:buNone/>
            </a:pPr>
            <a:r>
              <a:rPr lang="es-MX" dirty="0" smtClean="0"/>
              <a:t>	Recomendamos que cualquier préstamo que realice o reciba una sociedad sea efectuado mediante una forma escrita.</a:t>
            </a:r>
          </a:p>
          <a:p>
            <a:pPr algn="just">
              <a:buNone/>
            </a:pPr>
            <a:endParaRPr lang="es-MX" dirty="0" smtClean="0"/>
          </a:p>
          <a:p>
            <a:pPr algn="just">
              <a:buNone/>
            </a:pPr>
            <a:r>
              <a:rPr lang="es-MX" dirty="0" smtClean="0"/>
              <a:t>	Adicionalmente, se puede suscribir uno o varios títulos de crédito que sirvan para documentar el crédito.</a:t>
            </a:r>
          </a:p>
          <a:p>
            <a:pPr algn="just">
              <a:buNone/>
            </a:pPr>
            <a:endParaRPr lang="es-MX" dirty="0" smtClean="0"/>
          </a:p>
          <a:p>
            <a:pPr algn="just">
              <a:buNone/>
            </a:pPr>
            <a:r>
              <a:rPr lang="es-MX" dirty="0" smtClean="0"/>
              <a:t>	El contrato y/o el título podría formalizarse o ratificarse ante fedatario público a fin de obtener fecha cierta.</a:t>
            </a:r>
            <a:endParaRPr lang="es-MX"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764704"/>
            <a:ext cx="8075240" cy="4968552"/>
          </a:xfrm>
        </p:spPr>
        <p:txBody>
          <a:bodyPr>
            <a:normAutofit fontScale="92500" lnSpcReduction="20000"/>
          </a:bodyPr>
          <a:lstStyle/>
          <a:p>
            <a:pPr algn="just">
              <a:buNone/>
            </a:pPr>
            <a:r>
              <a:rPr lang="es-MX" dirty="0" smtClean="0"/>
              <a:t>	El contrato puede abarcar muchas obligaciones que en un simple título de crédito no se plasman, como por ejemplo el destino del crédito, etc.</a:t>
            </a:r>
          </a:p>
          <a:p>
            <a:pPr algn="just"/>
            <a:endParaRPr lang="es-MX" dirty="0" smtClean="0"/>
          </a:p>
          <a:p>
            <a:pPr algn="just">
              <a:buNone/>
            </a:pPr>
            <a:r>
              <a:rPr lang="es-MX" dirty="0" smtClean="0"/>
              <a:t>	Si el préstamo no se efectúa con recursos provenientes directamente del acreedor, es muy importante dejar clara esa situación.</a:t>
            </a:r>
          </a:p>
          <a:p>
            <a:pPr algn="just"/>
            <a:endParaRPr lang="es-MX" dirty="0" smtClean="0"/>
          </a:p>
          <a:p>
            <a:pPr algn="just">
              <a:buNone/>
            </a:pPr>
            <a:r>
              <a:rPr lang="es-MX" dirty="0" smtClean="0"/>
              <a:t>	Se recomienda dejar implementados los mecanismos para tener control, certeza y comprobación en los flujos de efectivo. Por ejemplo, determinar las cuentas bancarias que estarán involucradas.</a:t>
            </a:r>
          </a:p>
          <a:p>
            <a:endParaRPr lang="es-MX" dirty="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780928"/>
            <a:ext cx="8229600" cy="1143000"/>
          </a:xfrm>
        </p:spPr>
        <p:txBody>
          <a:bodyPr>
            <a:normAutofit fontScale="90000"/>
          </a:bodyPr>
          <a:lstStyle/>
          <a:p>
            <a:pPr algn="ctr"/>
            <a:r>
              <a:rPr lang="es-MX" b="1" dirty="0" smtClean="0"/>
              <a:t>TRATAMIENTO FISCAL</a:t>
            </a:r>
            <a:r>
              <a:rPr lang="es-MX" dirty="0" smtClean="0"/>
              <a:t/>
            </a:r>
            <a:br>
              <a:rPr lang="es-MX" dirty="0" smtClean="0"/>
            </a:br>
            <a:r>
              <a:rPr lang="es-MX" b="1" dirty="0" smtClean="0"/>
              <a:t>Y LEY ANTILAVADO</a:t>
            </a:r>
            <a:br>
              <a:rPr lang="es-MX" b="1" dirty="0" smtClean="0"/>
            </a:br>
            <a:r>
              <a:rPr lang="es-MX" b="1" dirty="0" smtClean="0"/>
              <a:t> DE LOS PRÉSTAMOS</a:t>
            </a:r>
            <a:endParaRPr lang="es-MX" dirty="0"/>
          </a:p>
        </p:txBody>
      </p:sp>
      <p:pic>
        <p:nvPicPr>
          <p:cNvPr id="5" name="Imagen 1" descr="cid:image001.png@01CF0B9A.29251940"/>
          <p:cNvPicPr>
            <a:picLocks noChangeAspect="1" noChangeArrowheads="1"/>
          </p:cNvPicPr>
          <p:nvPr/>
        </p:nvPicPr>
        <p:blipFill>
          <a:blip r:embed="rId2" cstate="print"/>
          <a:srcRect/>
          <a:stretch>
            <a:fillRect/>
          </a:stretch>
        </p:blipFill>
        <p:spPr bwMode="auto">
          <a:xfrm>
            <a:off x="7216775" y="5402262"/>
            <a:ext cx="1927225" cy="1455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MX" dirty="0" smtClean="0"/>
              <a:t>Préstamo entre socio y empresa</a:t>
            </a:r>
            <a:endParaRPr lang="es-MX" sz="2800" dirty="0" smtClean="0"/>
          </a:p>
          <a:p>
            <a:pPr lvl="0" algn="just"/>
            <a:r>
              <a:rPr lang="es-MX" dirty="0" smtClean="0"/>
              <a:t>Son partes relacionadas?</a:t>
            </a:r>
            <a:endParaRPr lang="es-MX" sz="2800" dirty="0" smtClean="0"/>
          </a:p>
          <a:p>
            <a:pPr lvl="0" algn="just"/>
            <a:r>
              <a:rPr lang="es-MX" dirty="0" smtClean="0"/>
              <a:t>Deben ser con o sin intereses?</a:t>
            </a:r>
            <a:endParaRPr lang="es-MX" sz="2800" dirty="0" smtClean="0"/>
          </a:p>
          <a:p>
            <a:pPr lvl="0" algn="just"/>
            <a:r>
              <a:rPr lang="es-MX" dirty="0" smtClean="0"/>
              <a:t>Justificación de recursos del socio.</a:t>
            </a:r>
            <a:endParaRPr lang="es-MX" sz="2800" dirty="0" smtClean="0"/>
          </a:p>
          <a:p>
            <a:pPr lvl="0" algn="just"/>
            <a:r>
              <a:rPr lang="es-MX" dirty="0" smtClean="0"/>
              <a:t>Dividendos presuntos</a:t>
            </a:r>
            <a:endParaRPr lang="es-MX" sz="2800" dirty="0" smtClean="0"/>
          </a:p>
          <a:p>
            <a:pPr lvl="0" algn="just"/>
            <a:r>
              <a:rPr lang="es-MX" dirty="0" smtClean="0"/>
              <a:t>Régimen fiscal intereses del socio</a:t>
            </a:r>
            <a:endParaRPr lang="es-MX" sz="2800" dirty="0" smtClean="0"/>
          </a:p>
          <a:p>
            <a:pPr lvl="1" algn="just"/>
            <a:r>
              <a:rPr lang="es-MX" dirty="0" smtClean="0"/>
              <a:t>Ingreso real</a:t>
            </a:r>
            <a:endParaRPr lang="es-MX" sz="2400" dirty="0" smtClean="0"/>
          </a:p>
          <a:p>
            <a:pPr lvl="1" algn="just"/>
            <a:r>
              <a:rPr lang="es-MX" dirty="0" smtClean="0"/>
              <a:t>Retención ISR de empresa</a:t>
            </a:r>
            <a:endParaRPr lang="es-MX" sz="2400" dirty="0" smtClean="0"/>
          </a:p>
          <a:p>
            <a:pPr lvl="1" algn="just"/>
            <a:r>
              <a:rPr lang="es-MX" dirty="0" smtClean="0"/>
              <a:t>Declaración anual</a:t>
            </a:r>
            <a:endParaRPr lang="es-MX" sz="2400" dirty="0" smtClean="0"/>
          </a:p>
          <a:p>
            <a:endParaRPr lang="es-MX" dirty="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buNone/>
            </a:pPr>
            <a:r>
              <a:rPr lang="es-MX" dirty="0" smtClean="0"/>
              <a:t>	LEY PIORPO (Ley Federal para la Prevención e Identificación de Operaciones con Recursos de Procedencia Ilícita)</a:t>
            </a:r>
          </a:p>
          <a:p>
            <a:pPr algn="just">
              <a:buNone/>
            </a:pPr>
            <a:endParaRPr lang="es-MX" dirty="0" smtClean="0"/>
          </a:p>
          <a:p>
            <a:pPr lvl="0" algn="just"/>
            <a:r>
              <a:rPr lang="es-MX" dirty="0" smtClean="0"/>
              <a:t>Acto vulnerable ?</a:t>
            </a:r>
          </a:p>
          <a:p>
            <a:pPr lvl="0" algn="just"/>
            <a:r>
              <a:rPr lang="es-MX" dirty="0" smtClean="0"/>
              <a:t>De manera habitual o profesional.</a:t>
            </a:r>
          </a:p>
          <a:p>
            <a:pPr lvl="0" algn="just"/>
            <a:r>
              <a:rPr lang="es-MX" dirty="0" smtClean="0"/>
              <a:t>Periodo de 6 meses.  monto 1,605 S.M.G. D.F.</a:t>
            </a:r>
          </a:p>
          <a:p>
            <a:pPr algn="just"/>
            <a:r>
              <a:rPr lang="es-MX" dirty="0" smtClean="0"/>
              <a:t>Aviso.</a:t>
            </a:r>
            <a:endParaRPr lang="es-MX"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852936"/>
            <a:ext cx="8229600" cy="1143000"/>
          </a:xfrm>
        </p:spPr>
        <p:txBody>
          <a:bodyPr>
            <a:normAutofit fontScale="90000"/>
          </a:bodyPr>
          <a:lstStyle/>
          <a:p>
            <a:pPr algn="ctr"/>
            <a:r>
              <a:rPr lang="es-MX" b="1" dirty="0" smtClean="0"/>
              <a:t>VIII.- CONTRATOS DE CUENTA CORRIENTE</a:t>
            </a:r>
            <a:r>
              <a:rPr lang="es-MX" dirty="0" smtClean="0"/>
              <a:t/>
            </a:r>
            <a:br>
              <a:rPr lang="es-MX" dirty="0" smtClean="0"/>
            </a:br>
            <a:endParaRPr lang="es-MX" dirty="0"/>
          </a:p>
        </p:txBody>
      </p:sp>
      <p:pic>
        <p:nvPicPr>
          <p:cNvPr id="5" name="Imagen 1" descr="cid:image001.png@01CF0B9A.29251940"/>
          <p:cNvPicPr>
            <a:picLocks noChangeAspect="1" noChangeArrowheads="1"/>
          </p:cNvPicPr>
          <p:nvPr/>
        </p:nvPicPr>
        <p:blipFill>
          <a:blip r:embed="rId2" cstate="print"/>
          <a:srcRect/>
          <a:stretch>
            <a:fillRect/>
          </a:stretch>
        </p:blipFill>
        <p:spPr bwMode="auto">
          <a:xfrm>
            <a:off x="7216775" y="5402262"/>
            <a:ext cx="1927225" cy="1455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764704"/>
            <a:ext cx="8147248" cy="4752528"/>
          </a:xfrm>
        </p:spPr>
        <p:txBody>
          <a:bodyPr>
            <a:normAutofit fontScale="85000" lnSpcReduction="20000"/>
          </a:bodyPr>
          <a:lstStyle/>
          <a:p>
            <a:pPr algn="just">
              <a:buNone/>
            </a:pPr>
            <a:r>
              <a:rPr lang="es-MX" dirty="0" smtClean="0"/>
              <a:t>	Por el dinamismo que el comercio requiere en ocasiones, es común que dos partes se apoyen prestándose con facilidad recursos monetarios mediante la celebración de un contrato de cuenta corriente.</a:t>
            </a:r>
          </a:p>
          <a:p>
            <a:pPr algn="just">
              <a:buNone/>
            </a:pPr>
            <a:endParaRPr lang="es-MX" dirty="0" smtClean="0"/>
          </a:p>
          <a:p>
            <a:pPr algn="just">
              <a:buNone/>
            </a:pPr>
            <a:r>
              <a:rPr lang="es-MX" dirty="0" smtClean="0"/>
              <a:t>	Así las partes evitan tener que estar celebrando contratos de forma constante.</a:t>
            </a:r>
          </a:p>
          <a:p>
            <a:pPr algn="just">
              <a:buNone/>
            </a:pPr>
            <a:endParaRPr lang="es-MX" dirty="0" smtClean="0"/>
          </a:p>
          <a:p>
            <a:pPr algn="just">
              <a:buNone/>
            </a:pPr>
            <a:r>
              <a:rPr lang="es-MX" dirty="0" smtClean="0"/>
              <a:t>	Lo recomendable es que se creen los mecanismos y documentos necesarios para que se pueda comprobar de forma fácil y eficiente que estos movimientos de dinero entre las partes corresponden a préstamos efectuados en virtud del contrato celebrado.</a:t>
            </a:r>
          </a:p>
          <a:p>
            <a:endParaRPr lang="es-MX"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196753"/>
            <a:ext cx="8229600" cy="4392488"/>
          </a:xfrm>
        </p:spPr>
        <p:txBody>
          <a:bodyPr>
            <a:normAutofit fontScale="77500" lnSpcReduction="20000"/>
          </a:bodyPr>
          <a:lstStyle/>
          <a:p>
            <a:pPr algn="just">
              <a:buNone/>
            </a:pPr>
            <a:r>
              <a:rPr lang="es-MX" dirty="0" smtClean="0"/>
              <a:t>	Por ejemplo, se puede establecer que determinadas personas de cada parte estarán obligadas y autorizadas a llenar algún formulario para documentar cada operación.</a:t>
            </a:r>
          </a:p>
          <a:p>
            <a:pPr algn="just">
              <a:buNone/>
            </a:pPr>
            <a:endParaRPr lang="es-MX" dirty="0" smtClean="0"/>
          </a:p>
          <a:p>
            <a:pPr algn="just">
              <a:buNone/>
            </a:pPr>
            <a:r>
              <a:rPr lang="es-MX" dirty="0" smtClean="0"/>
              <a:t>	De la misma forma, establecerlas cuentas bancarias en las cuales deberán realizar los abonos correspondientes, y las fechas y documentos a firmarse para determinar el saldo a favor de la parte que resulte acreedora.</a:t>
            </a:r>
          </a:p>
          <a:p>
            <a:pPr algn="just"/>
            <a:endParaRPr lang="es-MX" dirty="0" smtClean="0"/>
          </a:p>
          <a:p>
            <a:pPr algn="just">
              <a:buNone/>
            </a:pPr>
            <a:r>
              <a:rPr lang="es-MX" dirty="0" smtClean="0"/>
              <a:t>	Estos contratos también se pueden utilizar por ejemplo entre una sociedad y sus directivos que realizan gastos por cuenta de la empresa, como viáticos, etc. Lo anterior con la intención de llegar a una determinada fecha y hacer cuentas y determinar el acreedor.</a:t>
            </a:r>
            <a:endParaRPr lang="es-MX" dirty="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916832"/>
            <a:ext cx="8291264" cy="3744416"/>
          </a:xfrm>
        </p:spPr>
        <p:txBody>
          <a:bodyPr>
            <a:normAutofit fontScale="92500" lnSpcReduction="20000"/>
          </a:bodyPr>
          <a:lstStyle/>
          <a:p>
            <a:pPr algn="just">
              <a:buNone/>
            </a:pPr>
            <a:r>
              <a:rPr lang="es-MX" dirty="0" smtClean="0"/>
              <a:t>	Gastos por cuenta de terceros</a:t>
            </a:r>
          </a:p>
          <a:p>
            <a:pPr algn="just">
              <a:buNone/>
            </a:pPr>
            <a:endParaRPr lang="es-MX" dirty="0" smtClean="0"/>
          </a:p>
          <a:p>
            <a:pPr lvl="0" algn="just"/>
            <a:r>
              <a:rPr lang="es-MX" dirty="0" smtClean="0"/>
              <a:t>Casos de viáticos.  ingreso gravado / exento.</a:t>
            </a:r>
          </a:p>
          <a:p>
            <a:pPr lvl="0" algn="just"/>
            <a:r>
              <a:rPr lang="es-MX" dirty="0" smtClean="0"/>
              <a:t>RLISR Art. 35. erogaciones a través de un tercero, excepto contribuciones, viáticos o gastos de viaje.</a:t>
            </a:r>
          </a:p>
          <a:p>
            <a:pPr lvl="0" algn="just"/>
            <a:r>
              <a:rPr lang="es-MX" dirty="0" smtClean="0"/>
              <a:t>Cheques nominativos o traspasos de cuenta.</a:t>
            </a:r>
          </a:p>
          <a:p>
            <a:pPr lvl="0" algn="just"/>
            <a:r>
              <a:rPr lang="es-MX" dirty="0" smtClean="0"/>
              <a:t>Cuando el tercero realice el pago deberán ampararse con documentación que reúna requisitos fiscales y con la forma de pago de deducciones.</a:t>
            </a:r>
          </a:p>
          <a:p>
            <a:endParaRPr lang="es-MX" dirty="0"/>
          </a:p>
        </p:txBody>
      </p:sp>
      <p:sp>
        <p:nvSpPr>
          <p:cNvPr id="2" name="1 Título"/>
          <p:cNvSpPr>
            <a:spLocks noGrp="1"/>
          </p:cNvSpPr>
          <p:nvPr>
            <p:ph type="title"/>
          </p:nvPr>
        </p:nvSpPr>
        <p:spPr>
          <a:xfrm>
            <a:off x="467544" y="1124744"/>
            <a:ext cx="8229600" cy="724942"/>
          </a:xfrm>
        </p:spPr>
        <p:txBody>
          <a:bodyPr>
            <a:normAutofit/>
          </a:bodyPr>
          <a:lstStyle/>
          <a:p>
            <a:pPr algn="ctr"/>
            <a:r>
              <a:rPr lang="es-MX" sz="3600" b="1" dirty="0" smtClean="0"/>
              <a:t>TRATAMIENTO FISCAL</a:t>
            </a:r>
            <a:endParaRPr lang="es-MX" sz="3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124744"/>
            <a:ext cx="8229600" cy="5472608"/>
          </a:xfrm>
        </p:spPr>
        <p:txBody>
          <a:bodyPr>
            <a:normAutofit fontScale="85000" lnSpcReduction="10000"/>
          </a:bodyPr>
          <a:lstStyle/>
          <a:p>
            <a:pPr algn="just">
              <a:buNone/>
            </a:pPr>
            <a:r>
              <a:rPr lang="es-MX" sz="4500" b="1" dirty="0" smtClean="0"/>
              <a:t>	</a:t>
            </a:r>
            <a:r>
              <a:rPr lang="es-MX" sz="2900" b="1" dirty="0" smtClean="0"/>
              <a:t>Artículo </a:t>
            </a:r>
            <a:r>
              <a:rPr lang="es-MX" sz="2900" b="1" dirty="0"/>
              <a:t>128 LGSM.- </a:t>
            </a:r>
            <a:r>
              <a:rPr lang="es-MX" sz="2900" dirty="0"/>
              <a:t>Las sociedades anónimas </a:t>
            </a:r>
            <a:r>
              <a:rPr lang="es-MX" sz="2900" b="1" u="sng" dirty="0"/>
              <a:t>tendrán</a:t>
            </a:r>
            <a:r>
              <a:rPr lang="es-MX" sz="2900" b="1" dirty="0"/>
              <a:t> </a:t>
            </a:r>
            <a:r>
              <a:rPr lang="es-MX" sz="2900" dirty="0"/>
              <a:t>un registro de acciones que contendrá</a:t>
            </a:r>
            <a:r>
              <a:rPr lang="es-MX" sz="2900" dirty="0" smtClean="0"/>
              <a:t>:</a:t>
            </a:r>
          </a:p>
          <a:p>
            <a:pPr algn="just"/>
            <a:endParaRPr lang="es-MX" sz="2900" dirty="0"/>
          </a:p>
          <a:p>
            <a:pPr algn="just">
              <a:buNone/>
            </a:pPr>
            <a:r>
              <a:rPr lang="es-MX" sz="2900" b="1" dirty="0" smtClean="0"/>
              <a:t>	I</a:t>
            </a:r>
            <a:r>
              <a:rPr lang="es-MX" sz="2900" b="1" dirty="0"/>
              <a:t>.- </a:t>
            </a:r>
            <a:r>
              <a:rPr lang="es-MX" sz="2900" dirty="0"/>
              <a:t>El nombre, la nacionalidad y el domicilio del accionista, y la indicación de las acciones que le pertenezcan, expresándose los números, series, clases y demás particularidades;</a:t>
            </a:r>
          </a:p>
          <a:p>
            <a:pPr algn="just">
              <a:buNone/>
            </a:pPr>
            <a:r>
              <a:rPr lang="es-MX" sz="2900" dirty="0"/>
              <a:t> </a:t>
            </a:r>
            <a:r>
              <a:rPr lang="es-MX" sz="2900" b="1" dirty="0" smtClean="0"/>
              <a:t>	II</a:t>
            </a:r>
            <a:r>
              <a:rPr lang="es-MX" sz="2900" b="1" dirty="0"/>
              <a:t>.- </a:t>
            </a:r>
            <a:r>
              <a:rPr lang="es-MX" sz="2900" dirty="0"/>
              <a:t>La indicación de las exhibiciones que se efectúen;</a:t>
            </a:r>
          </a:p>
          <a:p>
            <a:pPr algn="just">
              <a:buNone/>
            </a:pPr>
            <a:r>
              <a:rPr lang="es-MX" sz="2900" b="1" dirty="0" smtClean="0"/>
              <a:t>	III</a:t>
            </a:r>
            <a:r>
              <a:rPr lang="es-MX" sz="2900" b="1" dirty="0"/>
              <a:t>.- </a:t>
            </a:r>
            <a:r>
              <a:rPr lang="es-MX" sz="2900" dirty="0"/>
              <a:t>Las transmisiones que se realicen en los términos que prescribe el artículo 129;</a:t>
            </a:r>
          </a:p>
          <a:p>
            <a:pPr algn="just">
              <a:buNone/>
            </a:pPr>
            <a:r>
              <a:rPr lang="es-MX" sz="2900" dirty="0"/>
              <a:t> </a:t>
            </a:r>
            <a:r>
              <a:rPr lang="es-MX" sz="2900" b="1" dirty="0" smtClean="0"/>
              <a:t>	IV</a:t>
            </a:r>
            <a:r>
              <a:rPr lang="es-MX" sz="2900" b="1" dirty="0"/>
              <a:t>.- </a:t>
            </a:r>
            <a:r>
              <a:rPr lang="es-MX" sz="2900" dirty="0"/>
              <a:t>(Se deroga).</a:t>
            </a:r>
          </a:p>
          <a:p>
            <a:pPr algn="just">
              <a:buNone/>
            </a:pPr>
            <a:r>
              <a:rPr lang="es-MX" sz="2900" b="1" dirty="0"/>
              <a:t> </a:t>
            </a:r>
            <a:endParaRPr lang="es-MX" sz="2900" dirty="0"/>
          </a:p>
          <a:p>
            <a:pPr>
              <a:buNone/>
            </a:pPr>
            <a:r>
              <a:rPr lang="es-MX" sz="2900" b="1" dirty="0" smtClean="0"/>
              <a:t>	</a:t>
            </a:r>
            <a:endParaRPr lang="es-MX" sz="2900" dirty="0" smtClean="0"/>
          </a:p>
          <a:p>
            <a:pPr>
              <a:buNone/>
            </a:pPr>
            <a:endParaRPr lang="es-MX" sz="2900" dirty="0" smtClean="0"/>
          </a:p>
          <a:p>
            <a:pPr>
              <a:buNone/>
            </a:pPr>
            <a:endParaRPr lang="es-MX" sz="5000" dirty="0"/>
          </a:p>
          <a:p>
            <a:endParaRPr lang="es-MX" dirty="0" smtClean="0"/>
          </a:p>
          <a:p>
            <a:endParaRPr lang="es-MX"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908720"/>
            <a:ext cx="8229600" cy="5217443"/>
          </a:xfrm>
        </p:spPr>
        <p:txBody>
          <a:bodyPr>
            <a:normAutofit fontScale="92500" lnSpcReduction="10000"/>
          </a:bodyPr>
          <a:lstStyle/>
          <a:p>
            <a:endParaRPr lang="es-MX" dirty="0" smtClean="0"/>
          </a:p>
          <a:p>
            <a:pPr algn="just">
              <a:buNone/>
            </a:pPr>
            <a:r>
              <a:rPr lang="es-MX" b="1" dirty="0" smtClean="0"/>
              <a:t>	Artículo 129 LGSM</a:t>
            </a:r>
            <a:r>
              <a:rPr lang="es-MX" u="sng" dirty="0" smtClean="0"/>
              <a:t>.- La sociedad considerará como dueño de las acciones a quien aparezca inscrito como tal en el registro </a:t>
            </a:r>
            <a:r>
              <a:rPr lang="es-MX" dirty="0" smtClean="0"/>
              <a:t>a que se refiere el artículo anterior. A este efecto, la sociedad deberá inscribir en dicho registro, a petición de cualquier titular, las transmisiones que se efectúen.</a:t>
            </a:r>
          </a:p>
          <a:p>
            <a:pPr algn="just">
              <a:buNone/>
            </a:pPr>
            <a:endParaRPr lang="es-MX" dirty="0"/>
          </a:p>
          <a:p>
            <a:pPr algn="just">
              <a:buNone/>
            </a:pPr>
            <a:r>
              <a:rPr lang="es-MX" dirty="0" smtClean="0"/>
              <a:t>	Importante </a:t>
            </a:r>
            <a:r>
              <a:rPr lang="es-MX" dirty="0"/>
              <a:t>que cada socio o accionista obtenga una copia de dicho libro certificada, al menos, certificada por el administrador general único, o bien por el Presidente y/o por  Secretario del Consejo de Administración.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556792"/>
            <a:ext cx="8229600" cy="4569371"/>
          </a:xfrm>
        </p:spPr>
        <p:txBody>
          <a:bodyPr/>
          <a:lstStyle/>
          <a:p>
            <a:pPr algn="just">
              <a:buNone/>
            </a:pPr>
            <a:r>
              <a:rPr lang="es-MX" sz="2800" b="1" dirty="0" smtClean="0"/>
              <a:t>	d</a:t>
            </a:r>
            <a:r>
              <a:rPr lang="es-MX" sz="2800" b="1" dirty="0"/>
              <a:t>).- Libro de movimientos del capital social</a:t>
            </a:r>
            <a:r>
              <a:rPr lang="es-MX" sz="2800" b="1" dirty="0" smtClean="0"/>
              <a:t>:</a:t>
            </a:r>
          </a:p>
          <a:p>
            <a:pPr algn="just">
              <a:buNone/>
            </a:pPr>
            <a:endParaRPr lang="es-MX" sz="2800" dirty="0"/>
          </a:p>
          <a:p>
            <a:pPr algn="just">
              <a:buNone/>
            </a:pPr>
            <a:r>
              <a:rPr lang="es-MX" sz="2800" b="1" dirty="0" smtClean="0"/>
              <a:t>	Artículo </a:t>
            </a:r>
            <a:r>
              <a:rPr lang="es-MX" sz="2800" b="1" dirty="0"/>
              <a:t>219 LGSM.- </a:t>
            </a:r>
            <a:r>
              <a:rPr lang="es-MX" sz="2800" dirty="0"/>
              <a:t>Todo aumento o disminución del capital social deberá inscribirse en un libro de registro que al efecto llevará la sociedad.</a:t>
            </a:r>
          </a:p>
          <a:p>
            <a:endParaRPr lang="es-MX"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147248" cy="5289451"/>
          </a:xfrm>
        </p:spPr>
        <p:txBody>
          <a:bodyPr>
            <a:normAutofit lnSpcReduction="10000"/>
          </a:bodyPr>
          <a:lstStyle/>
          <a:p>
            <a:pPr algn="just">
              <a:buNone/>
            </a:pPr>
            <a:r>
              <a:rPr lang="es-MX" b="1" dirty="0" smtClean="0"/>
              <a:t>	Como </a:t>
            </a:r>
            <a:r>
              <a:rPr lang="es-MX" b="1" dirty="0"/>
              <a:t>veremos durante la exposición, estos libros nos ayudan a</a:t>
            </a:r>
            <a:r>
              <a:rPr lang="es-MX" b="1" dirty="0" smtClean="0"/>
              <a:t>:</a:t>
            </a:r>
          </a:p>
          <a:p>
            <a:pPr algn="just">
              <a:buNone/>
            </a:pPr>
            <a:endParaRPr lang="es-MX" dirty="0"/>
          </a:p>
          <a:p>
            <a:pPr algn="just">
              <a:buNone/>
            </a:pPr>
            <a:r>
              <a:rPr lang="es-MX" dirty="0" smtClean="0"/>
              <a:t>	</a:t>
            </a:r>
            <a:r>
              <a:rPr lang="es-MX" b="1" dirty="0" smtClean="0"/>
              <a:t>1</a:t>
            </a:r>
            <a:r>
              <a:rPr lang="es-MX" b="1" dirty="0"/>
              <a:t>).- </a:t>
            </a:r>
            <a:r>
              <a:rPr lang="es-MX" dirty="0"/>
              <a:t>Llevar un orden en las empresas y a conocer su historial cronológico.</a:t>
            </a:r>
          </a:p>
          <a:p>
            <a:pPr algn="just">
              <a:buNone/>
            </a:pPr>
            <a:r>
              <a:rPr lang="es-MX" dirty="0" smtClean="0"/>
              <a:t>	</a:t>
            </a:r>
            <a:r>
              <a:rPr lang="es-MX" b="1" dirty="0" smtClean="0"/>
              <a:t>2</a:t>
            </a:r>
            <a:r>
              <a:rPr lang="es-MX" b="1" dirty="0"/>
              <a:t>).- </a:t>
            </a:r>
            <a:r>
              <a:rPr lang="es-MX" dirty="0"/>
              <a:t>Identificar socios y sus posiciones en el capital social.</a:t>
            </a:r>
          </a:p>
          <a:p>
            <a:pPr algn="just">
              <a:buNone/>
            </a:pPr>
            <a:r>
              <a:rPr lang="es-MX" dirty="0" smtClean="0"/>
              <a:t>	</a:t>
            </a:r>
            <a:r>
              <a:rPr lang="es-MX" b="1" dirty="0" smtClean="0"/>
              <a:t>3</a:t>
            </a:r>
            <a:r>
              <a:rPr lang="es-MX" b="1" dirty="0"/>
              <a:t>).- </a:t>
            </a:r>
            <a:r>
              <a:rPr lang="es-MX" dirty="0"/>
              <a:t>Delimitar responsabilidades al dejar asentados ciertas decisiones.</a:t>
            </a:r>
          </a:p>
          <a:p>
            <a:pPr algn="just">
              <a:buNone/>
            </a:pPr>
            <a:r>
              <a:rPr lang="es-MX" dirty="0" smtClean="0"/>
              <a:t>	</a:t>
            </a:r>
            <a:r>
              <a:rPr lang="es-MX" b="1" dirty="0" smtClean="0"/>
              <a:t>4</a:t>
            </a:r>
            <a:r>
              <a:rPr lang="es-MX" b="1" dirty="0"/>
              <a:t>).- </a:t>
            </a:r>
            <a:r>
              <a:rPr lang="es-MX" dirty="0"/>
              <a:t>Comprobar ante las autoridades ciertos sucesos.</a:t>
            </a:r>
          </a:p>
          <a:p>
            <a:pPr algn="just">
              <a:buNone/>
            </a:pPr>
            <a:r>
              <a:rPr lang="es-MX" dirty="0" smtClean="0"/>
              <a:t>	</a:t>
            </a:r>
            <a:r>
              <a:rPr lang="es-MX" b="1" dirty="0" smtClean="0"/>
              <a:t>5</a:t>
            </a:r>
            <a:r>
              <a:rPr lang="es-MX" b="1" dirty="0"/>
              <a:t>).- </a:t>
            </a:r>
            <a:r>
              <a:rPr lang="es-MX" dirty="0"/>
              <a:t>Cumplir con obligaciones legales y fiscales.</a:t>
            </a:r>
          </a:p>
          <a:p>
            <a:pPr>
              <a:buNone/>
            </a:pPr>
            <a:endParaRPr lang="es-MX"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83568" y="1412776"/>
            <a:ext cx="7920880" cy="4785395"/>
          </a:xfrm>
        </p:spPr>
        <p:txBody>
          <a:bodyPr>
            <a:normAutofit fontScale="92500" lnSpcReduction="20000"/>
          </a:bodyPr>
          <a:lstStyle/>
          <a:p>
            <a:pPr algn="just">
              <a:buNone/>
            </a:pPr>
            <a:r>
              <a:rPr lang="es-MX" dirty="0" smtClean="0"/>
              <a:t>	El </a:t>
            </a:r>
            <a:r>
              <a:rPr lang="es-MX" dirty="0"/>
              <a:t>órgano de administración deberá mostrar preocupación por dichos libros, ya que</a:t>
            </a:r>
            <a:r>
              <a:rPr lang="es-MX" dirty="0" smtClean="0"/>
              <a:t>:</a:t>
            </a:r>
          </a:p>
          <a:p>
            <a:pPr algn="just">
              <a:buNone/>
            </a:pPr>
            <a:endParaRPr lang="es-MX" dirty="0"/>
          </a:p>
          <a:p>
            <a:pPr algn="just">
              <a:buNone/>
            </a:pPr>
            <a:r>
              <a:rPr lang="es-MX" b="1" dirty="0" smtClean="0"/>
              <a:t>	Artículo </a:t>
            </a:r>
            <a:r>
              <a:rPr lang="es-MX" b="1" dirty="0"/>
              <a:t>158 LGSM.- </a:t>
            </a:r>
            <a:r>
              <a:rPr lang="es-MX" b="1" u="sng" dirty="0"/>
              <a:t>Los administradores son solidariamente responsables para con la sociedad:</a:t>
            </a:r>
            <a:endParaRPr lang="es-MX" dirty="0"/>
          </a:p>
          <a:p>
            <a:pPr algn="just">
              <a:buNone/>
            </a:pPr>
            <a:r>
              <a:rPr lang="es-MX" dirty="0" smtClean="0"/>
              <a:t>	</a:t>
            </a:r>
            <a:r>
              <a:rPr lang="es-MX" dirty="0"/>
              <a:t> </a:t>
            </a:r>
          </a:p>
          <a:p>
            <a:pPr algn="just">
              <a:buNone/>
            </a:pPr>
            <a:r>
              <a:rPr lang="es-MX" b="1" dirty="0" smtClean="0"/>
              <a:t>	I</a:t>
            </a:r>
            <a:r>
              <a:rPr lang="es-MX" b="1" dirty="0"/>
              <a:t>.- …</a:t>
            </a:r>
            <a:endParaRPr lang="es-MX" dirty="0"/>
          </a:p>
          <a:p>
            <a:pPr algn="just">
              <a:buNone/>
            </a:pPr>
            <a:r>
              <a:rPr lang="es-MX" dirty="0" smtClean="0"/>
              <a:t>	</a:t>
            </a:r>
            <a:r>
              <a:rPr lang="es-MX" b="1" dirty="0" smtClean="0"/>
              <a:t>II</a:t>
            </a:r>
            <a:r>
              <a:rPr lang="es-MX" b="1" dirty="0"/>
              <a:t>.- …</a:t>
            </a:r>
            <a:endParaRPr lang="es-MX" dirty="0"/>
          </a:p>
          <a:p>
            <a:pPr algn="just">
              <a:buNone/>
            </a:pPr>
            <a:r>
              <a:rPr lang="es-MX" dirty="0"/>
              <a:t> </a:t>
            </a:r>
            <a:r>
              <a:rPr lang="es-MX" b="1" dirty="0" smtClean="0"/>
              <a:t>	III</a:t>
            </a:r>
            <a:r>
              <a:rPr lang="es-MX" b="1" dirty="0"/>
              <a:t>.- </a:t>
            </a:r>
            <a:r>
              <a:rPr lang="es-MX" dirty="0"/>
              <a:t>De la existencia y mantenimiento de los </a:t>
            </a:r>
            <a:r>
              <a:rPr lang="es-MX" b="1" u="sng" dirty="0"/>
              <a:t>sistemas de contabilidad, control, registro, archivo o información que previene la ley</a:t>
            </a:r>
            <a:r>
              <a:rPr lang="es-MX" dirty="0"/>
              <a:t>;</a:t>
            </a:r>
          </a:p>
          <a:p>
            <a:pPr algn="just">
              <a:buNone/>
            </a:pPr>
            <a:r>
              <a:rPr lang="es-MX" dirty="0"/>
              <a:t> </a:t>
            </a:r>
            <a:r>
              <a:rPr lang="es-MX" b="1" dirty="0" smtClean="0"/>
              <a:t>	IV</a:t>
            </a:r>
            <a:r>
              <a:rPr lang="es-MX" b="1" dirty="0"/>
              <a:t>.- …</a:t>
            </a:r>
            <a:endParaRPr lang="es-MX" dirty="0"/>
          </a:p>
          <a:p>
            <a:endParaRPr lang="es-MX"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492896"/>
            <a:ext cx="8075240" cy="3633267"/>
          </a:xfrm>
        </p:spPr>
        <p:txBody>
          <a:bodyPr>
            <a:normAutofit fontScale="92500" lnSpcReduction="10000"/>
          </a:bodyPr>
          <a:lstStyle/>
          <a:p>
            <a:pPr algn="just"/>
            <a:r>
              <a:rPr lang="es-MX" dirty="0" smtClean="0"/>
              <a:t>Forman </a:t>
            </a:r>
            <a:r>
              <a:rPr lang="es-MX" dirty="0"/>
              <a:t>parte de la contabilidad CFF Art. 28  Fr. I.</a:t>
            </a:r>
          </a:p>
          <a:p>
            <a:pPr algn="just">
              <a:buNone/>
            </a:pPr>
            <a:r>
              <a:rPr lang="es-MX" dirty="0" smtClean="0"/>
              <a:t>	</a:t>
            </a:r>
            <a:r>
              <a:rPr lang="es-MX" dirty="0"/>
              <a:t>	“y la que obliguen otras leyes”. </a:t>
            </a:r>
          </a:p>
          <a:p>
            <a:pPr algn="just">
              <a:buNone/>
            </a:pPr>
            <a:r>
              <a:rPr lang="es-MX" dirty="0" smtClean="0"/>
              <a:t>	</a:t>
            </a:r>
          </a:p>
          <a:p>
            <a:pPr algn="just"/>
            <a:r>
              <a:rPr lang="es-MX" dirty="0" smtClean="0"/>
              <a:t>CFF </a:t>
            </a:r>
            <a:r>
              <a:rPr lang="es-MX" dirty="0"/>
              <a:t>Art. 83, Fr. </a:t>
            </a:r>
            <a:r>
              <a:rPr lang="es-MX" dirty="0" smtClean="0"/>
              <a:t>II</a:t>
            </a:r>
          </a:p>
          <a:p>
            <a:pPr algn="just">
              <a:buNone/>
            </a:pPr>
            <a:endParaRPr lang="es-MX" dirty="0"/>
          </a:p>
          <a:p>
            <a:pPr algn="just">
              <a:buNone/>
            </a:pPr>
            <a:r>
              <a:rPr lang="es-MX" dirty="0" smtClean="0"/>
              <a:t>	No </a:t>
            </a:r>
            <a:r>
              <a:rPr lang="es-MX" dirty="0"/>
              <a:t>llevar algún libro o registro especial a que obliguen las leyes fiscales.   Multa de $180.00 a  $4,211.00</a:t>
            </a:r>
          </a:p>
          <a:p>
            <a:endParaRPr lang="es-MX" dirty="0"/>
          </a:p>
        </p:txBody>
      </p:sp>
      <p:sp>
        <p:nvSpPr>
          <p:cNvPr id="2" name="1 Título"/>
          <p:cNvSpPr>
            <a:spLocks noGrp="1"/>
          </p:cNvSpPr>
          <p:nvPr>
            <p:ph type="title"/>
          </p:nvPr>
        </p:nvSpPr>
        <p:spPr>
          <a:xfrm>
            <a:off x="457200" y="1700808"/>
            <a:ext cx="8229600" cy="432048"/>
          </a:xfrm>
        </p:spPr>
        <p:txBody>
          <a:bodyPr>
            <a:normAutofit fontScale="90000"/>
          </a:bodyPr>
          <a:lstStyle/>
          <a:p>
            <a:pPr algn="ctr"/>
            <a:r>
              <a:rPr lang="es-MX" sz="3800" b="1" dirty="0" smtClean="0"/>
              <a:t>CONSECUENCIAS O SANCIONES</a:t>
            </a:r>
            <a:r>
              <a:rPr lang="es-MX" sz="3800" dirty="0" smtClean="0"/>
              <a:t/>
            </a:r>
            <a:br>
              <a:rPr lang="es-MX" sz="3800" dirty="0" smtClean="0"/>
            </a:br>
            <a:r>
              <a:rPr lang="es-MX" sz="3800" b="1" dirty="0" smtClean="0"/>
              <a:t>FISCALES POR NO LLEVAR</a:t>
            </a:r>
            <a:br>
              <a:rPr lang="es-MX" sz="3800" b="1" dirty="0" smtClean="0"/>
            </a:br>
            <a:r>
              <a:rPr lang="es-MX" sz="3800" b="1" dirty="0" smtClean="0"/>
              <a:t> ESOS LIBROS</a:t>
            </a:r>
            <a:r>
              <a:rPr lang="es-MX" dirty="0" smtClean="0"/>
              <a:t/>
            </a:r>
            <a:br>
              <a:rPr lang="es-MX" dirty="0" smtClean="0"/>
            </a:br>
            <a:endParaRPr lang="es-MX"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685800" y="1988840"/>
            <a:ext cx="7772400" cy="2880320"/>
          </a:xfrm>
          <a:prstGeom prst="rect">
            <a:avLst/>
          </a:prstGeom>
        </p:spPr>
        <p:txBody>
          <a:bodyPr vert="horz" rtlCol="0" anchor="ctr">
            <a:normAutofit fontScale="90000" lnSpcReduction="10000"/>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100" b="1" i="0" u="none" strike="noStrike" kern="1200" cap="none" spc="0" normalizeH="0" baseline="0" noProof="0" smtClean="0">
                <a:ln>
                  <a:noFill/>
                </a:ln>
                <a:solidFill>
                  <a:schemeClr val="tx2"/>
                </a:solidFill>
                <a:effectLst>
                  <a:outerShdw blurRad="31750" dist="25400" dir="5400000" algn="tl" rotWithShape="0">
                    <a:srgbClr val="000000">
                      <a:alpha val="25000"/>
                    </a:srgbClr>
                  </a:outerShdw>
                </a:effectLst>
                <a:uLnTx/>
                <a:uFillTx/>
                <a:latin typeface="+mn-lt"/>
                <a:ea typeface="+mj-ea"/>
                <a:cs typeface="Times New Roman" pitchFamily="18" charset="0"/>
              </a:rPr>
              <a:t>CUMPLIMIENTO DE OBLIGACIONES </a:t>
            </a:r>
            <a:br>
              <a:rPr kumimoji="0" lang="es-MX" sz="4100" b="1" i="0" u="none" strike="noStrike" kern="1200" cap="none" spc="0" normalizeH="0" baseline="0" noProof="0" smtClean="0">
                <a:ln>
                  <a:noFill/>
                </a:ln>
                <a:solidFill>
                  <a:schemeClr val="tx2"/>
                </a:solidFill>
                <a:effectLst>
                  <a:outerShdw blurRad="31750" dist="25400" dir="5400000" algn="tl" rotWithShape="0">
                    <a:srgbClr val="000000">
                      <a:alpha val="25000"/>
                    </a:srgbClr>
                  </a:outerShdw>
                </a:effectLst>
                <a:uLnTx/>
                <a:uFillTx/>
                <a:latin typeface="+mn-lt"/>
                <a:ea typeface="+mj-ea"/>
                <a:cs typeface="Times New Roman" pitchFamily="18" charset="0"/>
              </a:rPr>
            </a:br>
            <a:r>
              <a:rPr kumimoji="0" lang="es-MX" sz="4100" b="1" i="0" u="none" strike="noStrike" kern="1200" cap="none" spc="0" normalizeH="0" baseline="0" noProof="0" smtClean="0">
                <a:ln>
                  <a:noFill/>
                </a:ln>
                <a:solidFill>
                  <a:schemeClr val="tx2"/>
                </a:solidFill>
                <a:effectLst>
                  <a:outerShdw blurRad="31750" dist="25400" dir="5400000" algn="tl" rotWithShape="0">
                    <a:srgbClr val="000000">
                      <a:alpha val="25000"/>
                    </a:srgbClr>
                  </a:outerShdw>
                </a:effectLst>
                <a:uLnTx/>
                <a:uFillTx/>
                <a:latin typeface="+mn-lt"/>
                <a:ea typeface="+mj-ea"/>
                <a:cs typeface="Times New Roman" pitchFamily="18" charset="0"/>
              </a:rPr>
              <a:t>CORPORATIVAS</a:t>
            </a:r>
            <a:br>
              <a:rPr kumimoji="0" lang="es-MX" sz="4100" b="1" i="0" u="none" strike="noStrike" kern="1200" cap="none" spc="0" normalizeH="0" baseline="0" noProof="0" smtClean="0">
                <a:ln>
                  <a:noFill/>
                </a:ln>
                <a:solidFill>
                  <a:schemeClr val="tx2"/>
                </a:solidFill>
                <a:effectLst>
                  <a:outerShdw blurRad="31750" dist="25400" dir="5400000" algn="tl" rotWithShape="0">
                    <a:srgbClr val="000000">
                      <a:alpha val="25000"/>
                    </a:srgbClr>
                  </a:outerShdw>
                </a:effectLst>
                <a:uLnTx/>
                <a:uFillTx/>
                <a:latin typeface="+mn-lt"/>
                <a:ea typeface="+mj-ea"/>
                <a:cs typeface="Times New Roman" pitchFamily="18" charset="0"/>
              </a:rPr>
            </a:br>
            <a:r>
              <a:rPr kumimoji="0" lang="es-MX" sz="4100" b="1" i="0" u="none" strike="noStrike" kern="1200" cap="none" spc="0" normalizeH="0" baseline="0" noProof="0" smtClean="0">
                <a:ln>
                  <a:noFill/>
                </a:ln>
                <a:solidFill>
                  <a:schemeClr val="tx2"/>
                </a:solidFill>
                <a:effectLst>
                  <a:outerShdw blurRad="31750" dist="25400" dir="5400000" algn="tl" rotWithShape="0">
                    <a:srgbClr val="000000">
                      <a:alpha val="25000"/>
                    </a:srgbClr>
                  </a:outerShdw>
                </a:effectLst>
                <a:uLnTx/>
                <a:uFillTx/>
                <a:latin typeface="+mn-lt"/>
                <a:ea typeface="+mj-ea"/>
                <a:cs typeface="Times New Roman" pitchFamily="18" charset="0"/>
              </a:rPr>
              <a:t>Y SUS EFECTOS FISCALES</a:t>
            </a:r>
            <a:r>
              <a:rPr kumimoji="0" lang="es-MX" sz="4100" b="1" i="0" u="none" strike="noStrike" kern="1200" cap="none" spc="0" normalizeH="0" baseline="0" noProof="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
            </a:r>
            <a:br>
              <a:rPr kumimoji="0" lang="es-MX" sz="4100" b="1" i="0" u="none" strike="noStrike" kern="1200" cap="none" spc="0" normalizeH="0" baseline="0" noProof="0" smtClean="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br>
            <a:endParaRPr kumimoji="0" lang="es-MX"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64704"/>
            <a:ext cx="8147248" cy="5760640"/>
          </a:xfrm>
        </p:spPr>
        <p:txBody>
          <a:bodyPr>
            <a:normAutofit fontScale="70000" lnSpcReduction="20000"/>
          </a:bodyPr>
          <a:lstStyle/>
          <a:p>
            <a:pPr algn="just"/>
            <a:r>
              <a:rPr lang="es-MX" sz="3600" dirty="0"/>
              <a:t>CFF Art. 79, Fr. VII</a:t>
            </a:r>
          </a:p>
          <a:p>
            <a:pPr algn="just">
              <a:buNone/>
            </a:pPr>
            <a:r>
              <a:rPr lang="es-MX" sz="3600" dirty="0" smtClean="0"/>
              <a:t>	No </a:t>
            </a:r>
            <a:r>
              <a:rPr lang="es-MX" sz="3600" dirty="0"/>
              <a:t>asentar o asentar incorrectamente en las actas de asamblea o libros de socios o accionistas, el RFC de cada socio o accionista. Multa de $1,922.00 a $5,766.00</a:t>
            </a:r>
          </a:p>
          <a:p>
            <a:pPr algn="just">
              <a:buNone/>
            </a:pPr>
            <a:r>
              <a:rPr lang="es-MX" sz="3600" dirty="0" smtClean="0"/>
              <a:t>	Fedatarios Públicos</a:t>
            </a:r>
          </a:p>
          <a:p>
            <a:pPr algn="just">
              <a:buNone/>
            </a:pPr>
            <a:endParaRPr lang="es-MX" sz="3600" dirty="0"/>
          </a:p>
          <a:p>
            <a:pPr algn="just"/>
            <a:r>
              <a:rPr lang="es-MX" sz="3600" dirty="0"/>
              <a:t>CFF Art. 79, Fr. </a:t>
            </a:r>
            <a:r>
              <a:rPr lang="es-MX" sz="3600" dirty="0" smtClean="0"/>
              <a:t>VI</a:t>
            </a:r>
          </a:p>
          <a:p>
            <a:pPr algn="just"/>
            <a:endParaRPr lang="es-MX" sz="3600" dirty="0"/>
          </a:p>
          <a:p>
            <a:pPr algn="just">
              <a:buNone/>
            </a:pPr>
            <a:r>
              <a:rPr lang="es-MX" sz="3600" dirty="0" smtClean="0"/>
              <a:t>	Autorizar </a:t>
            </a:r>
            <a:r>
              <a:rPr lang="es-MX" sz="3600" dirty="0"/>
              <a:t>actas constitutivas, de fusión, de escisión y de liquidación  sin asentar en protocolo la comprobación de la inscripción, aviso de liquidación o de cancelación dentro de los 30 días siguientes, o no informar al SAT sobre la omisión.   Multa de $9,661.00 a $19,321.00</a:t>
            </a:r>
          </a:p>
          <a:p>
            <a:endParaRPr lang="es-MX"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412777"/>
            <a:ext cx="7848872" cy="4032447"/>
          </a:xfrm>
        </p:spPr>
        <p:txBody>
          <a:bodyPr>
            <a:normAutofit/>
          </a:bodyPr>
          <a:lstStyle/>
          <a:p>
            <a:r>
              <a:rPr lang="es-MX" dirty="0"/>
              <a:t>CFF Art. 79, Fr. </a:t>
            </a:r>
            <a:r>
              <a:rPr lang="es-MX" dirty="0" smtClean="0"/>
              <a:t>VIII</a:t>
            </a:r>
          </a:p>
          <a:p>
            <a:pPr algn="just">
              <a:buNone/>
            </a:pPr>
            <a:endParaRPr lang="es-MX" dirty="0"/>
          </a:p>
          <a:p>
            <a:pPr algn="just">
              <a:buNone/>
            </a:pPr>
            <a:r>
              <a:rPr lang="es-MX" dirty="0" smtClean="0"/>
              <a:t>	No </a:t>
            </a:r>
            <a:r>
              <a:rPr lang="es-MX" dirty="0"/>
              <a:t>asentar o asentar incorrectamente en escrituras públicas de actas constitutivas y demás actas el RFC de cada socio o accionista, cuando concurran a la constitución o la protocolización.   Multa de $9,661.00 a  $19,222.00</a:t>
            </a:r>
          </a:p>
          <a:p>
            <a:endParaRPr lang="es-MX"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3212976"/>
            <a:ext cx="8229600" cy="864096"/>
          </a:xfrm>
        </p:spPr>
        <p:txBody>
          <a:bodyPr>
            <a:normAutofit fontScale="90000"/>
          </a:bodyPr>
          <a:lstStyle/>
          <a:p>
            <a:pPr algn="ctr"/>
            <a:r>
              <a:rPr lang="es-MX" b="1" dirty="0"/>
              <a:t>II.- TÍTULOS ACCIONARIOS Y PARTES SOCIALES</a:t>
            </a:r>
            <a:r>
              <a:rPr lang="es-MX" dirty="0"/>
              <a:t/>
            </a:r>
            <a:br>
              <a:rPr lang="es-MX" dirty="0"/>
            </a:br>
            <a:endParaRPr lang="es-MX" dirty="0"/>
          </a:p>
        </p:txBody>
      </p:sp>
      <p:pic>
        <p:nvPicPr>
          <p:cNvPr id="7170" name="Imagen 1" descr="cid:image001.png@01CF0B9A.29251940"/>
          <p:cNvPicPr>
            <a:picLocks noChangeAspect="1" noChangeArrowheads="1"/>
          </p:cNvPicPr>
          <p:nvPr/>
        </p:nvPicPr>
        <p:blipFill>
          <a:blip r:embed="rId2" cstate="print"/>
          <a:srcRect/>
          <a:stretch>
            <a:fillRect/>
          </a:stretch>
        </p:blipFill>
        <p:spPr bwMode="auto">
          <a:xfrm>
            <a:off x="7216775" y="5402262"/>
            <a:ext cx="1927225" cy="1455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075240" cy="5289451"/>
          </a:xfrm>
        </p:spPr>
        <p:txBody>
          <a:bodyPr>
            <a:normAutofit fontScale="92500"/>
          </a:bodyPr>
          <a:lstStyle/>
          <a:p>
            <a:pPr algn="just">
              <a:buNone/>
            </a:pPr>
            <a:r>
              <a:rPr lang="es-MX" dirty="0" smtClean="0"/>
              <a:t>	Resulta </a:t>
            </a:r>
            <a:r>
              <a:rPr lang="es-MX" dirty="0"/>
              <a:t>de alta importancia contar con los títulos accionarios (al menos los provisionales) para acreditar nuestra calidad de accionista y poder en su caso transferir la misma. Adicionalmente, recordemos que el accionista debe estar inscrito en libro de accionistas</a:t>
            </a:r>
            <a:r>
              <a:rPr lang="es-MX" dirty="0" smtClean="0"/>
              <a:t>.</a:t>
            </a:r>
          </a:p>
          <a:p>
            <a:pPr algn="just"/>
            <a:endParaRPr lang="es-MX" dirty="0"/>
          </a:p>
          <a:p>
            <a:pPr algn="just">
              <a:buNone/>
            </a:pPr>
            <a:r>
              <a:rPr lang="es-MX" dirty="0" smtClean="0"/>
              <a:t>	De </a:t>
            </a:r>
            <a:r>
              <a:rPr lang="es-MX" dirty="0"/>
              <a:t>igual forma, para el socio que participe por ejemplo en una S. de R. L. es necesario contar con su parte social (solo tienen una parte social a no ser que existan diversos derechos) y estar inscrito en el libro de socios para los mismos efectos ya expresados en el párrafo precedente.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08720"/>
            <a:ext cx="8075240" cy="5328592"/>
          </a:xfrm>
        </p:spPr>
        <p:txBody>
          <a:bodyPr>
            <a:normAutofit fontScale="92500" lnSpcReduction="10000"/>
          </a:bodyPr>
          <a:lstStyle/>
          <a:p>
            <a:pPr algn="just">
              <a:buNone/>
            </a:pPr>
            <a:r>
              <a:rPr lang="es-MX" dirty="0" smtClean="0"/>
              <a:t>	En </a:t>
            </a:r>
            <a:r>
              <a:rPr lang="es-MX" dirty="0"/>
              <a:t>caso de controversias entre los socios y las empresas emisoras, o para efectos sucesorios resultan importantísimos dichos documentos</a:t>
            </a:r>
            <a:r>
              <a:rPr lang="es-MX" dirty="0" smtClean="0"/>
              <a:t>.</a:t>
            </a:r>
          </a:p>
          <a:p>
            <a:pPr algn="just">
              <a:buNone/>
            </a:pPr>
            <a:endParaRPr lang="es-MX" dirty="0"/>
          </a:p>
          <a:p>
            <a:pPr algn="just">
              <a:buNone/>
            </a:pPr>
            <a:r>
              <a:rPr lang="es-MX" dirty="0" smtClean="0"/>
              <a:t>	Finalmente </a:t>
            </a:r>
            <a:r>
              <a:rPr lang="es-MX" dirty="0"/>
              <a:t>también pueden ayudar a demostrar ante las autoridades que determinados recursos con los que cuenta la sociedad no son ingresos sino aportaciones realizadas por accionistas o socios. Para ello recomendamos que cada vez que se emita un titulo se entregue el original al socio y éste entregue una copia del mismo firmada para que la sociedad la conserve, pudiéndose ratificar la firma de dicho documento para obtener fecha cierta.</a:t>
            </a:r>
          </a:p>
          <a:p>
            <a:endParaRPr lang="es-MX"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1844824"/>
            <a:ext cx="8064896" cy="4281339"/>
          </a:xfrm>
        </p:spPr>
        <p:txBody>
          <a:bodyPr>
            <a:normAutofit fontScale="92500" lnSpcReduction="20000"/>
          </a:bodyPr>
          <a:lstStyle/>
          <a:p>
            <a:pPr algn="just"/>
            <a:r>
              <a:rPr lang="es-MX" dirty="0"/>
              <a:t>CFF Art. 81, Fr. XXX</a:t>
            </a:r>
          </a:p>
          <a:p>
            <a:pPr algn="just">
              <a:buNone/>
            </a:pPr>
            <a:r>
              <a:rPr lang="es-MX" dirty="0" smtClean="0"/>
              <a:t>	No </a:t>
            </a:r>
            <a:r>
              <a:rPr lang="es-MX" dirty="0"/>
              <a:t>proporcionar o proporcionar de forma extemporánea documentación que acredite que las acciones objeto de la autorización no han salido de Grupo Empresarial  (Art 161 LISR), o no presentar o hacerlo </a:t>
            </a:r>
            <a:r>
              <a:rPr lang="es-MX" dirty="0" smtClean="0"/>
              <a:t>extemporáneamente </a:t>
            </a:r>
            <a:r>
              <a:rPr lang="es-MX" dirty="0"/>
              <a:t>la información o aviso de </a:t>
            </a:r>
            <a:r>
              <a:rPr lang="es-MX" dirty="0" smtClean="0"/>
              <a:t>Arts. </a:t>
            </a:r>
            <a:r>
              <a:rPr lang="es-MX" dirty="0"/>
              <a:t>262, Fr. IV y 269 del RLISR. </a:t>
            </a:r>
            <a:endParaRPr lang="es-MX" dirty="0" smtClean="0"/>
          </a:p>
          <a:p>
            <a:pPr algn="just">
              <a:buNone/>
            </a:pPr>
            <a:endParaRPr lang="es-MX" dirty="0"/>
          </a:p>
          <a:p>
            <a:pPr algn="just"/>
            <a:r>
              <a:rPr lang="es-MX" dirty="0"/>
              <a:t>LISR Art. 161.  Diferimiento de ISR de residentes en el extranjero por enajenación de acciones, previa autorización del SAT.</a:t>
            </a:r>
          </a:p>
        </p:txBody>
      </p:sp>
      <p:sp>
        <p:nvSpPr>
          <p:cNvPr id="2" name="1 Título"/>
          <p:cNvSpPr>
            <a:spLocks noGrp="1"/>
          </p:cNvSpPr>
          <p:nvPr>
            <p:ph type="title"/>
          </p:nvPr>
        </p:nvSpPr>
        <p:spPr>
          <a:xfrm>
            <a:off x="457200" y="764704"/>
            <a:ext cx="8229600" cy="1080120"/>
          </a:xfrm>
        </p:spPr>
        <p:txBody>
          <a:bodyPr>
            <a:normAutofit/>
          </a:bodyPr>
          <a:lstStyle/>
          <a:p>
            <a:pPr algn="ctr"/>
            <a:r>
              <a:rPr lang="es-MX" sz="3600" b="1" dirty="0"/>
              <a:t>REESTRUCTURA DE SOCIEDADES </a:t>
            </a:r>
            <a:endParaRPr lang="es-MX" sz="36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80728"/>
            <a:ext cx="8229600" cy="5145435"/>
          </a:xfrm>
        </p:spPr>
        <p:txBody>
          <a:bodyPr>
            <a:normAutofit/>
          </a:bodyPr>
          <a:lstStyle/>
          <a:p>
            <a:pPr algn="just">
              <a:buNone/>
            </a:pPr>
            <a:r>
              <a:rPr lang="es-MX" dirty="0" smtClean="0"/>
              <a:t>	RLISR </a:t>
            </a:r>
            <a:r>
              <a:rPr lang="es-MX" dirty="0"/>
              <a:t>Art. 262, Fr. IV obligación de representante legal de informar cualquier cambio en su libro de accionistas en los 12 meses siguientes a la autorización</a:t>
            </a:r>
            <a:r>
              <a:rPr lang="es-MX" dirty="0" smtClean="0"/>
              <a:t>.</a:t>
            </a:r>
          </a:p>
          <a:p>
            <a:pPr algn="just">
              <a:buNone/>
            </a:pPr>
            <a:endParaRPr lang="es-MX" dirty="0"/>
          </a:p>
          <a:p>
            <a:pPr algn="just">
              <a:buNone/>
            </a:pPr>
            <a:r>
              <a:rPr lang="es-MX" dirty="0" smtClean="0"/>
              <a:t>	RLISR </a:t>
            </a:r>
            <a:r>
              <a:rPr lang="es-MX" dirty="0"/>
              <a:t>Art. 269.  Aviso donde se informe en el mes anterior a la enajenación, el detalle sobre la reestructura, reorganización, fusión, escisión, etc.  Acompañar organigrama del Grupo, certificado de tenencia accionaria, certificados de residencia de las sociedades enajenantes y adquirentes.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060848"/>
            <a:ext cx="8229600" cy="4392488"/>
          </a:xfrm>
        </p:spPr>
        <p:txBody>
          <a:bodyPr>
            <a:normAutofit fontScale="62500" lnSpcReduction="20000"/>
          </a:bodyPr>
          <a:lstStyle/>
          <a:p>
            <a:pPr algn="just"/>
            <a:r>
              <a:rPr lang="es-MX" sz="3300" dirty="0"/>
              <a:t>CFF Art. 26, </a:t>
            </a:r>
          </a:p>
          <a:p>
            <a:pPr algn="just">
              <a:buNone/>
            </a:pPr>
            <a:r>
              <a:rPr lang="es-MX" sz="3300" dirty="0" smtClean="0"/>
              <a:t>	Fr</a:t>
            </a:r>
            <a:r>
              <a:rPr lang="es-MX" sz="3300" dirty="0"/>
              <a:t>. X.   Respecto de las contribuciones que se hubieren causado en relación con las actividades realizadas por la sociedad cuando tenían tal calidad, en la parte del interés fiscal que no alcance a ser garantizada con los bienes de la misma, sólo en los casos que la </a:t>
            </a:r>
            <a:r>
              <a:rPr lang="es-MX" sz="3300" dirty="0" smtClean="0"/>
              <a:t>sociedad:</a:t>
            </a:r>
          </a:p>
          <a:p>
            <a:pPr lvl="1" algn="just"/>
            <a:r>
              <a:rPr lang="es-MX" sz="3300" dirty="0" smtClean="0"/>
              <a:t>No </a:t>
            </a:r>
            <a:r>
              <a:rPr lang="es-MX" sz="3300" dirty="0"/>
              <a:t>se inscriba al RFC</a:t>
            </a:r>
          </a:p>
          <a:p>
            <a:pPr lvl="1" algn="just"/>
            <a:r>
              <a:rPr lang="es-MX" sz="3300" dirty="0"/>
              <a:t>Cambiar domicilio sin presentar aviso, después de inicio de facultades o notificación de crédito fiscal.</a:t>
            </a:r>
          </a:p>
          <a:p>
            <a:pPr lvl="1" algn="just"/>
            <a:r>
              <a:rPr lang="es-MX" sz="3300" dirty="0"/>
              <a:t>No contabilidad, ocultar o destruir.</a:t>
            </a:r>
          </a:p>
          <a:p>
            <a:pPr lvl="1" algn="just"/>
            <a:r>
              <a:rPr lang="es-MX" sz="3300" dirty="0"/>
              <a:t>Desocupe domicilio fiscal sin presentar aviso de cambio de domicilio.</a:t>
            </a:r>
          </a:p>
          <a:p>
            <a:pPr lvl="1" algn="just"/>
            <a:r>
              <a:rPr lang="es-MX" sz="3300" dirty="0"/>
              <a:t>Aplica para socios que tengan control efectivo de la empresa.</a:t>
            </a:r>
          </a:p>
          <a:p>
            <a:endParaRPr lang="es-MX" dirty="0"/>
          </a:p>
        </p:txBody>
      </p:sp>
      <p:sp>
        <p:nvSpPr>
          <p:cNvPr id="2" name="1 Título"/>
          <p:cNvSpPr>
            <a:spLocks noGrp="1"/>
          </p:cNvSpPr>
          <p:nvPr>
            <p:ph type="title"/>
          </p:nvPr>
        </p:nvSpPr>
        <p:spPr>
          <a:xfrm>
            <a:off x="457200" y="620688"/>
            <a:ext cx="8229600" cy="1224136"/>
          </a:xfrm>
        </p:spPr>
        <p:txBody>
          <a:bodyPr>
            <a:normAutofit fontScale="90000"/>
          </a:bodyPr>
          <a:lstStyle/>
          <a:p>
            <a:pPr algn="ctr"/>
            <a:r>
              <a:rPr lang="es-MX" sz="3800" b="1" dirty="0"/>
              <a:t>RESPONSABILIDAD SOLIDARIA DE SOCIOS O ACCIONISTAS</a:t>
            </a:r>
            <a:r>
              <a:rPr lang="es-MX" dirty="0"/>
              <a:t/>
            </a:r>
            <a:br>
              <a:rPr lang="es-MX" dirty="0"/>
            </a:br>
            <a:endParaRPr lang="es-MX"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780928"/>
            <a:ext cx="8229600" cy="864096"/>
          </a:xfrm>
        </p:spPr>
        <p:txBody>
          <a:bodyPr>
            <a:normAutofit fontScale="90000"/>
          </a:bodyPr>
          <a:lstStyle/>
          <a:p>
            <a:pPr algn="ctr"/>
            <a:r>
              <a:rPr lang="es-MX" b="1" dirty="0"/>
              <a:t>III.- CAPITAL SOCIAL DE LAS EMPRESAS MERCANTILES</a:t>
            </a:r>
            <a:r>
              <a:rPr lang="es-MX" dirty="0"/>
              <a:t>.</a:t>
            </a:r>
            <a:br>
              <a:rPr lang="es-MX" dirty="0"/>
            </a:br>
            <a:endParaRPr lang="es-MX" dirty="0"/>
          </a:p>
        </p:txBody>
      </p:sp>
      <p:pic>
        <p:nvPicPr>
          <p:cNvPr id="8194" name="Imagen 1" descr="cid:image001.png@01CF0B9A.29251940"/>
          <p:cNvPicPr>
            <a:picLocks noChangeAspect="1" noChangeArrowheads="1"/>
          </p:cNvPicPr>
          <p:nvPr/>
        </p:nvPicPr>
        <p:blipFill>
          <a:blip r:embed="rId2" cstate="print"/>
          <a:srcRect/>
          <a:stretch>
            <a:fillRect/>
          </a:stretch>
        </p:blipFill>
        <p:spPr bwMode="auto">
          <a:xfrm>
            <a:off x="7216775" y="5402262"/>
            <a:ext cx="1927225" cy="1455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628800"/>
            <a:ext cx="8136904" cy="4569371"/>
          </a:xfrm>
        </p:spPr>
        <p:txBody>
          <a:bodyPr>
            <a:normAutofit fontScale="92500" lnSpcReduction="20000"/>
          </a:bodyPr>
          <a:lstStyle/>
          <a:p>
            <a:pPr algn="just">
              <a:buNone/>
            </a:pPr>
            <a:r>
              <a:rPr lang="es-MX" dirty="0" smtClean="0"/>
              <a:t>	Es </a:t>
            </a:r>
            <a:r>
              <a:rPr lang="es-MX" dirty="0"/>
              <a:t>el dinero o bienes aportados por los accionistas o socios con la intención de que integren de forma relativamente permanente el patrimonio de la empresa. A cambio de ello, se obtiene la calidad de socio o accionista. Esto último hace la diferencia con los préstamos o las aportaciones para futuros aumentos de capital.</a:t>
            </a:r>
          </a:p>
          <a:p>
            <a:pPr algn="just">
              <a:buNone/>
            </a:pPr>
            <a:r>
              <a:rPr lang="es-MX" dirty="0" smtClean="0"/>
              <a:t>	</a:t>
            </a:r>
          </a:p>
          <a:p>
            <a:pPr algn="just">
              <a:buNone/>
            </a:pPr>
            <a:r>
              <a:rPr lang="es-MX" dirty="0"/>
              <a:t>	</a:t>
            </a:r>
            <a:r>
              <a:rPr lang="es-MX" dirty="0" smtClean="0"/>
              <a:t>Dicho </a:t>
            </a:r>
            <a:r>
              <a:rPr lang="es-MX" dirty="0"/>
              <a:t>capital social podrá coincidir en determinadas épocas de una empresa con su capital contable, pero éste último podrá ser inferior o mucho mayor y es mucho más volátil y cambiante.</a:t>
            </a:r>
          </a:p>
          <a:p>
            <a:endParaRPr lang="es-MX" dirty="0"/>
          </a:p>
        </p:txBody>
      </p:sp>
      <p:sp>
        <p:nvSpPr>
          <p:cNvPr id="2" name="1 Título"/>
          <p:cNvSpPr>
            <a:spLocks noGrp="1"/>
          </p:cNvSpPr>
          <p:nvPr>
            <p:ph type="title"/>
          </p:nvPr>
        </p:nvSpPr>
        <p:spPr>
          <a:xfrm>
            <a:off x="457200" y="620688"/>
            <a:ext cx="8229600" cy="1224136"/>
          </a:xfrm>
        </p:spPr>
        <p:txBody>
          <a:bodyPr>
            <a:normAutofit/>
          </a:bodyPr>
          <a:lstStyle/>
          <a:p>
            <a:r>
              <a:rPr lang="es-MX" sz="3600" b="1" dirty="0" smtClean="0"/>
              <a:t>1.- Definición:</a:t>
            </a:r>
            <a:endParaRPr lang="es-MX"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916832"/>
            <a:ext cx="8147248" cy="4104456"/>
          </a:xfrm>
        </p:spPr>
        <p:txBody>
          <a:bodyPr>
            <a:normAutofit/>
          </a:bodyPr>
          <a:lstStyle/>
          <a:p>
            <a:pPr algn="just">
              <a:buNone/>
            </a:pPr>
            <a:r>
              <a:rPr lang="es-MX" dirty="0" smtClean="0"/>
              <a:t>	Algunos  </a:t>
            </a:r>
            <a:r>
              <a:rPr lang="es-MX" dirty="0"/>
              <a:t>actos jurídicos están regulados por diversas disposiciones legales; algunas veces éstas se aplican de forma obligatoria y otras de forma voluntaria por las personas jurídicas, como son el caso de la Ley General de Sociedades Mercantiles (LGSM), Código de Comercio (C. </a:t>
            </a:r>
            <a:r>
              <a:rPr lang="es-MX" dirty="0" err="1"/>
              <a:t>Com</a:t>
            </a:r>
            <a:r>
              <a:rPr lang="es-MX" dirty="0"/>
              <a:t>), Código Civil (C.C), Ley de Inversión Extranjera (LIE), Código Fiscal (C.F), etc.</a:t>
            </a:r>
          </a:p>
          <a:p>
            <a:endParaRPr lang="es-MX" dirty="0"/>
          </a:p>
        </p:txBody>
      </p:sp>
      <p:sp>
        <p:nvSpPr>
          <p:cNvPr id="2" name="1 Título"/>
          <p:cNvSpPr>
            <a:spLocks noGrp="1"/>
          </p:cNvSpPr>
          <p:nvPr>
            <p:ph type="title"/>
          </p:nvPr>
        </p:nvSpPr>
        <p:spPr>
          <a:xfrm>
            <a:off x="457200" y="692696"/>
            <a:ext cx="8229600" cy="1152128"/>
          </a:xfrm>
        </p:spPr>
        <p:txBody>
          <a:bodyPr>
            <a:normAutofit/>
          </a:bodyPr>
          <a:lstStyle/>
          <a:p>
            <a:pPr algn="ctr"/>
            <a:r>
              <a:rPr lang="es-MX" sz="3600" b="1" dirty="0"/>
              <a:t>INTRODUCCIÓN </a:t>
            </a:r>
            <a:r>
              <a:rPr lang="es-MX" sz="3600" b="1" dirty="0" smtClean="0"/>
              <a:t>GENERAL</a:t>
            </a:r>
            <a:endParaRPr lang="es-MX"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988840"/>
            <a:ext cx="8003232" cy="4137323"/>
          </a:xfrm>
        </p:spPr>
        <p:txBody>
          <a:bodyPr>
            <a:normAutofit fontScale="92500" lnSpcReduction="10000"/>
          </a:bodyPr>
          <a:lstStyle/>
          <a:p>
            <a:pPr algn="just">
              <a:buNone/>
            </a:pPr>
            <a:r>
              <a:rPr lang="es-MX" dirty="0" smtClean="0"/>
              <a:t>	Las </a:t>
            </a:r>
            <a:r>
              <a:rPr lang="es-MX" dirty="0"/>
              <a:t>personas físicas y jurídicas pueden aportar bienes y/o derechos, ya sea transmitiendo su propiedad a la empresa emisora, o bien, permitiendo el uso, goce o disfrute de dichos bienes o derechos por un determinado tiempo. </a:t>
            </a:r>
            <a:endParaRPr lang="es-MX" dirty="0" smtClean="0"/>
          </a:p>
          <a:p>
            <a:pPr algn="just">
              <a:buNone/>
            </a:pPr>
            <a:endParaRPr lang="es-MX" dirty="0"/>
          </a:p>
          <a:p>
            <a:pPr algn="just">
              <a:buNone/>
            </a:pPr>
            <a:r>
              <a:rPr lang="es-MX" b="1" dirty="0" smtClean="0"/>
              <a:t>	Artículo </a:t>
            </a:r>
            <a:r>
              <a:rPr lang="es-MX" b="1" dirty="0"/>
              <a:t>11 LGSM.- </a:t>
            </a:r>
            <a:r>
              <a:rPr lang="es-MX" b="1" u="sng" dirty="0"/>
              <a:t>Salvo pacto en contrario, las aportaciones de bienes se entenderán traslativas de dominio.</a:t>
            </a:r>
            <a:r>
              <a:rPr lang="es-MX" dirty="0"/>
              <a:t> El riesgo de la cosa no será a cargo de la sociedad, sino hasta que se le haga la entrega respectiva.</a:t>
            </a:r>
          </a:p>
          <a:p>
            <a:endParaRPr lang="es-MX" dirty="0"/>
          </a:p>
        </p:txBody>
      </p:sp>
      <p:sp>
        <p:nvSpPr>
          <p:cNvPr id="2" name="1 Título"/>
          <p:cNvSpPr>
            <a:spLocks noGrp="1"/>
          </p:cNvSpPr>
          <p:nvPr>
            <p:ph type="title"/>
          </p:nvPr>
        </p:nvSpPr>
        <p:spPr>
          <a:xfrm>
            <a:off x="457200" y="980728"/>
            <a:ext cx="8229600" cy="864096"/>
          </a:xfrm>
        </p:spPr>
        <p:txBody>
          <a:bodyPr>
            <a:normAutofit/>
          </a:bodyPr>
          <a:lstStyle/>
          <a:p>
            <a:r>
              <a:rPr lang="es-MX" sz="3600" b="1" dirty="0"/>
              <a:t>2.- Aportaciones al capital social</a:t>
            </a:r>
            <a:r>
              <a:rPr lang="es-MX" sz="3600" b="1" dirty="0" smtClean="0"/>
              <a:t>:</a:t>
            </a:r>
            <a:endParaRPr lang="es-MX" sz="36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64704"/>
            <a:ext cx="8219256" cy="5544616"/>
          </a:xfrm>
        </p:spPr>
        <p:txBody>
          <a:bodyPr>
            <a:normAutofit fontScale="62500" lnSpcReduction="20000"/>
          </a:bodyPr>
          <a:lstStyle/>
          <a:p>
            <a:pPr algn="just">
              <a:buNone/>
            </a:pPr>
            <a:r>
              <a:rPr lang="es-MX" b="1" dirty="0" smtClean="0"/>
              <a:t>	</a:t>
            </a:r>
            <a:r>
              <a:rPr lang="es-MX" sz="3400" b="1" dirty="0" smtClean="0"/>
              <a:t>Artículo 141 LGSM.- </a:t>
            </a:r>
            <a:r>
              <a:rPr lang="es-MX" sz="3400" dirty="0" smtClean="0"/>
              <a:t>Las acciones pagadas en todo o en parte mediante </a:t>
            </a:r>
            <a:r>
              <a:rPr lang="es-MX" sz="3400" b="1" u="sng" dirty="0" smtClean="0"/>
              <a:t>aportaciones en especie,</a:t>
            </a:r>
            <a:r>
              <a:rPr lang="es-MX" sz="3400" dirty="0" smtClean="0"/>
              <a:t> deben quedar  depositadas en la sociedad durante dos años. Si en este plazo aparece que el valor de los bienes es menor en un veinticinco por ciento del valor por el cual fueron aportados, el accionista está obligado a cubrir la diferencia a la sociedad, la que tendrá derecho preferente respecto de cualquier acreedor sobre el valor de las acciones depositadas.</a:t>
            </a:r>
          </a:p>
          <a:p>
            <a:pPr algn="just">
              <a:buNone/>
            </a:pPr>
            <a:r>
              <a:rPr lang="es-MX" sz="3400" b="1" dirty="0"/>
              <a:t> </a:t>
            </a:r>
            <a:endParaRPr lang="es-MX" sz="3400" dirty="0"/>
          </a:p>
          <a:p>
            <a:pPr algn="just">
              <a:buNone/>
            </a:pPr>
            <a:r>
              <a:rPr lang="es-MX" sz="3400" b="1" dirty="0" smtClean="0"/>
              <a:t>	Artículo </a:t>
            </a:r>
            <a:r>
              <a:rPr lang="es-MX" sz="3400" b="1" dirty="0"/>
              <a:t>158 LGSM.- </a:t>
            </a:r>
            <a:r>
              <a:rPr lang="es-MX" sz="3400" b="1" u="sng" dirty="0"/>
              <a:t>Los administradores son </a:t>
            </a:r>
            <a:r>
              <a:rPr lang="es-MX" sz="3400" b="1" u="sng" dirty="0" smtClean="0"/>
              <a:t>solidariamente responsables </a:t>
            </a:r>
            <a:r>
              <a:rPr lang="es-MX" sz="3400" b="1" u="sng" dirty="0"/>
              <a:t>para con la sociedad:</a:t>
            </a:r>
            <a:endParaRPr lang="es-MX" sz="3400" dirty="0"/>
          </a:p>
          <a:p>
            <a:pPr algn="just">
              <a:buNone/>
            </a:pPr>
            <a:r>
              <a:rPr lang="es-MX" sz="3400" dirty="0"/>
              <a:t> </a:t>
            </a:r>
          </a:p>
          <a:p>
            <a:pPr algn="just">
              <a:buNone/>
            </a:pPr>
            <a:r>
              <a:rPr lang="es-MX" sz="3400" b="1" dirty="0" smtClean="0"/>
              <a:t>	I</a:t>
            </a:r>
            <a:r>
              <a:rPr lang="es-MX" sz="3400" b="1" dirty="0"/>
              <a:t>.- </a:t>
            </a:r>
            <a:r>
              <a:rPr lang="es-MX" sz="3400" dirty="0"/>
              <a:t>De la realidad de las </a:t>
            </a:r>
            <a:r>
              <a:rPr lang="es-MX" sz="3400" b="1" u="sng" dirty="0"/>
              <a:t>aportaciones hechas por los socios</a:t>
            </a:r>
            <a:r>
              <a:rPr lang="es-MX" sz="3400" dirty="0"/>
              <a:t>;</a:t>
            </a:r>
          </a:p>
          <a:p>
            <a:endParaRPr lang="es-MX" sz="3400" dirty="0"/>
          </a:p>
          <a:p>
            <a:pPr>
              <a:buNone/>
            </a:pPr>
            <a:r>
              <a:rPr lang="es-MX" sz="3400" b="1" dirty="0" smtClean="0"/>
              <a:t>	II</a:t>
            </a:r>
            <a:r>
              <a:rPr lang="es-MX" sz="3400" b="1" dirty="0"/>
              <a:t>.- …</a:t>
            </a:r>
            <a:endParaRPr lang="es-MX" sz="3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003232" cy="5289451"/>
          </a:xfrm>
        </p:spPr>
        <p:txBody>
          <a:bodyPr>
            <a:normAutofit lnSpcReduction="10000"/>
          </a:bodyPr>
          <a:lstStyle/>
          <a:p>
            <a:pPr algn="just">
              <a:buNone/>
            </a:pPr>
            <a:r>
              <a:rPr lang="es-MX" dirty="0" smtClean="0"/>
              <a:t>	De </a:t>
            </a:r>
            <a:r>
              <a:rPr lang="es-MX" dirty="0"/>
              <a:t>forma cotidiana, en las actas constitutivas en los artículos transitorios se establece que el Administrador General Único o el Consejo de Administración “reciben” el importe del capital social cuando ello no es cierto</a:t>
            </a:r>
            <a:r>
              <a:rPr lang="es-MX" dirty="0" smtClean="0"/>
              <a:t>.</a:t>
            </a:r>
          </a:p>
          <a:p>
            <a:pPr algn="just">
              <a:buNone/>
            </a:pPr>
            <a:r>
              <a:rPr lang="es-MX" dirty="0" smtClean="0"/>
              <a:t> </a:t>
            </a:r>
            <a:endParaRPr lang="es-MX" dirty="0"/>
          </a:p>
          <a:p>
            <a:pPr algn="just">
              <a:buNone/>
            </a:pPr>
            <a:r>
              <a:rPr lang="es-MX" dirty="0" smtClean="0"/>
              <a:t>	Mi </a:t>
            </a:r>
            <a:r>
              <a:rPr lang="es-MX" dirty="0"/>
              <a:t>recomendación es que los socios entreguen cheques nominativos con la leyenda para abono en cuenta librados a favor de la empresa emisora, y estos sean entregados al órgano de administración y recibidos salvo buen cobro.</a:t>
            </a:r>
          </a:p>
          <a:p>
            <a:endParaRPr lang="es-MX"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060848"/>
            <a:ext cx="8003232" cy="4065315"/>
          </a:xfrm>
        </p:spPr>
        <p:txBody>
          <a:bodyPr/>
          <a:lstStyle/>
          <a:p>
            <a:pPr algn="just">
              <a:buNone/>
            </a:pPr>
            <a:r>
              <a:rPr lang="es-MX" dirty="0" smtClean="0"/>
              <a:t>	Hasta </a:t>
            </a:r>
            <a:r>
              <a:rPr lang="es-MX" dirty="0"/>
              <a:t>hace unos años, las sociedades anónimas debían tener un capital social mínimo de $50,000.00 (Cincuenta Mil Pesos) y las Sociedades de Responsabilidad Limitada un mínimo de $3,000.00 (Tres Mil Pesos). En la época del Presidente Felipe Calderón el capital mínimo de ambas quedó liberado.</a:t>
            </a:r>
          </a:p>
          <a:p>
            <a:pPr>
              <a:buNone/>
            </a:pPr>
            <a:endParaRPr lang="es-MX" dirty="0"/>
          </a:p>
        </p:txBody>
      </p:sp>
      <p:sp>
        <p:nvSpPr>
          <p:cNvPr id="2" name="1 Título"/>
          <p:cNvSpPr>
            <a:spLocks noGrp="1"/>
          </p:cNvSpPr>
          <p:nvPr>
            <p:ph type="title"/>
          </p:nvPr>
        </p:nvSpPr>
        <p:spPr>
          <a:xfrm>
            <a:off x="457200" y="980728"/>
            <a:ext cx="8229600" cy="864096"/>
          </a:xfrm>
        </p:spPr>
        <p:txBody>
          <a:bodyPr>
            <a:normAutofit/>
          </a:bodyPr>
          <a:lstStyle/>
          <a:p>
            <a:r>
              <a:rPr lang="es-MX" sz="3600" b="1" dirty="0"/>
              <a:t>3.- Importe</a:t>
            </a:r>
            <a:r>
              <a:rPr lang="es-MX" sz="3600" b="1" dirty="0" smtClean="0"/>
              <a:t>:</a:t>
            </a:r>
            <a:endParaRPr lang="es-MX" sz="36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556792"/>
            <a:ext cx="8229600" cy="4569371"/>
          </a:xfrm>
        </p:spPr>
        <p:txBody>
          <a:bodyPr/>
          <a:lstStyle/>
          <a:p>
            <a:pPr>
              <a:buNone/>
            </a:pPr>
            <a:r>
              <a:rPr lang="es-MX" dirty="0" smtClean="0"/>
              <a:t>	Tratándose </a:t>
            </a:r>
            <a:r>
              <a:rPr lang="es-MX" dirty="0"/>
              <a:t>de S.  de R.L</a:t>
            </a:r>
            <a:r>
              <a:rPr lang="es-MX" dirty="0" smtClean="0"/>
              <a:t>.</a:t>
            </a:r>
          </a:p>
          <a:p>
            <a:pPr>
              <a:buNone/>
            </a:pPr>
            <a:endParaRPr lang="es-MX" dirty="0"/>
          </a:p>
          <a:p>
            <a:pPr algn="just">
              <a:buNone/>
            </a:pPr>
            <a:r>
              <a:rPr lang="es-ES" b="1" dirty="0" smtClean="0"/>
              <a:t>	Artículo </a:t>
            </a:r>
            <a:r>
              <a:rPr lang="es-ES" b="1" dirty="0"/>
              <a:t>62 LGSM</a:t>
            </a:r>
            <a:r>
              <a:rPr lang="es-ES" dirty="0"/>
              <a:t>.- El capital social </a:t>
            </a:r>
            <a:r>
              <a:rPr lang="es-ES" b="1" u="sng" dirty="0"/>
              <a:t>será el que se establezca en el contrato social</a:t>
            </a:r>
            <a:r>
              <a:rPr lang="es-ES" dirty="0"/>
              <a:t>; se dividirá en partes sociales que podrán ser de valor y categoría desiguales, pero que en todo caso serán de un múltiplo de un peso.</a:t>
            </a:r>
            <a:endParaRPr lang="es-MX" dirty="0"/>
          </a:p>
          <a:p>
            <a:endParaRPr lang="es-MX"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08720"/>
            <a:ext cx="8219256" cy="5217443"/>
          </a:xfrm>
        </p:spPr>
        <p:txBody>
          <a:bodyPr>
            <a:normAutofit fontScale="92500" lnSpcReduction="10000"/>
          </a:bodyPr>
          <a:lstStyle/>
          <a:p>
            <a:pPr>
              <a:buNone/>
            </a:pPr>
            <a:r>
              <a:rPr lang="es-MX" sz="3300" dirty="0" smtClean="0"/>
              <a:t>	Tratándose </a:t>
            </a:r>
            <a:r>
              <a:rPr lang="es-MX" sz="3300" dirty="0"/>
              <a:t>de S. A.</a:t>
            </a:r>
          </a:p>
          <a:p>
            <a:endParaRPr lang="es-MX" sz="3300" b="1" dirty="0" smtClean="0"/>
          </a:p>
          <a:p>
            <a:pPr algn="just">
              <a:buNone/>
            </a:pPr>
            <a:r>
              <a:rPr lang="es-MX" sz="3300" b="1" dirty="0"/>
              <a:t>	</a:t>
            </a:r>
            <a:r>
              <a:rPr lang="es-MX" sz="3300" b="1" dirty="0" smtClean="0"/>
              <a:t>Artículo </a:t>
            </a:r>
            <a:r>
              <a:rPr lang="es-MX" sz="3300" b="1" dirty="0"/>
              <a:t>89 LGSM.- </a:t>
            </a:r>
            <a:r>
              <a:rPr lang="es-MX" sz="3300" dirty="0"/>
              <a:t>Para proceder a la constitución de una sociedad anónima se requiere:</a:t>
            </a:r>
          </a:p>
          <a:p>
            <a:pPr algn="just"/>
            <a:endParaRPr lang="es-MX" sz="3300" dirty="0"/>
          </a:p>
          <a:p>
            <a:pPr algn="just">
              <a:buNone/>
            </a:pPr>
            <a:r>
              <a:rPr lang="es-MX" sz="3300" b="1" dirty="0" smtClean="0"/>
              <a:t>	I</a:t>
            </a:r>
            <a:r>
              <a:rPr lang="es-MX" sz="3300" b="1" dirty="0"/>
              <a:t>.- …</a:t>
            </a:r>
            <a:endParaRPr lang="es-MX" sz="3300" dirty="0"/>
          </a:p>
          <a:p>
            <a:pPr algn="just">
              <a:buNone/>
            </a:pPr>
            <a:r>
              <a:rPr lang="es-MX" sz="3300" dirty="0"/>
              <a:t> </a:t>
            </a:r>
          </a:p>
          <a:p>
            <a:pPr algn="just">
              <a:buNone/>
            </a:pPr>
            <a:r>
              <a:rPr lang="es-ES" sz="3300" b="1" dirty="0" smtClean="0"/>
              <a:t>	II</a:t>
            </a:r>
            <a:r>
              <a:rPr lang="es-ES" sz="3300" b="1" dirty="0"/>
              <a:t>.</a:t>
            </a:r>
            <a:r>
              <a:rPr lang="es-ES" sz="3300" dirty="0"/>
              <a:t>- Que el contrato social </a:t>
            </a:r>
            <a:r>
              <a:rPr lang="es-ES" sz="3300" b="1" dirty="0"/>
              <a:t>establezca el monto mínimo del capital social</a:t>
            </a:r>
            <a:r>
              <a:rPr lang="es-ES" sz="3300" dirty="0"/>
              <a:t> y que esté íntegramente suscrito;</a:t>
            </a:r>
            <a:endParaRPr lang="es-MX" sz="3300" dirty="0"/>
          </a:p>
          <a:p>
            <a:endParaRPr lang="es-MX"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700808"/>
            <a:ext cx="8075240" cy="4425355"/>
          </a:xfrm>
        </p:spPr>
        <p:txBody>
          <a:bodyPr/>
          <a:lstStyle/>
          <a:p>
            <a:pPr algn="just">
              <a:buNone/>
            </a:pPr>
            <a:r>
              <a:rPr lang="es-MX" dirty="0" smtClean="0"/>
              <a:t>	No </a:t>
            </a:r>
            <a:r>
              <a:rPr lang="es-MX" dirty="0"/>
              <a:t>podemos olvidar que existen algunas empresas que debido a otras regulaciones aplicables diversas a la LGSM </a:t>
            </a:r>
            <a:r>
              <a:rPr lang="es-MX" u="sng" dirty="0"/>
              <a:t>deben </a:t>
            </a:r>
            <a:r>
              <a:rPr lang="es-MX" dirty="0"/>
              <a:t>tener determinados montos mínimos de capital social, como son los almacenes generales de depósito, sociedades financieras de objeto múltiple, instituciones de banca múltiple, aseguradoras, etc.</a:t>
            </a:r>
          </a:p>
          <a:p>
            <a:endParaRPr lang="es-MX"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2132856"/>
            <a:ext cx="8147248" cy="3993307"/>
          </a:xfrm>
        </p:spPr>
        <p:txBody>
          <a:bodyPr/>
          <a:lstStyle/>
          <a:p>
            <a:pPr algn="just">
              <a:buNone/>
            </a:pPr>
            <a:r>
              <a:rPr lang="es-MX" dirty="0" smtClean="0"/>
              <a:t>	En </a:t>
            </a:r>
            <a:r>
              <a:rPr lang="es-MX" dirty="0"/>
              <a:t>realidad NO existe un capital fijo y uno variable. El capital social es uno solo y éste, puede ser variable en la mayoría de los casos si así lo determinan los accionistas o socios. </a:t>
            </a:r>
            <a:endParaRPr lang="es-MX" dirty="0" smtClean="0"/>
          </a:p>
          <a:p>
            <a:pPr algn="just">
              <a:buNone/>
            </a:pPr>
            <a:endParaRPr lang="es-MX" dirty="0" smtClean="0"/>
          </a:p>
          <a:p>
            <a:pPr algn="just">
              <a:buNone/>
            </a:pPr>
            <a:r>
              <a:rPr lang="es-MX" dirty="0" smtClean="0"/>
              <a:t>  En </a:t>
            </a:r>
            <a:r>
              <a:rPr lang="es-MX" dirty="0"/>
              <a:t>otros casos como en las Sociedades Cooperativas, el capital social </a:t>
            </a:r>
            <a:r>
              <a:rPr lang="es-MX" u="sng" dirty="0"/>
              <a:t>debe ser siempre variable.</a:t>
            </a:r>
            <a:endParaRPr lang="es-MX" dirty="0"/>
          </a:p>
          <a:p>
            <a:endParaRPr lang="es-MX" dirty="0"/>
          </a:p>
        </p:txBody>
      </p:sp>
      <p:sp>
        <p:nvSpPr>
          <p:cNvPr id="2" name="1 Título"/>
          <p:cNvSpPr>
            <a:spLocks noGrp="1"/>
          </p:cNvSpPr>
          <p:nvPr>
            <p:ph type="title"/>
          </p:nvPr>
        </p:nvSpPr>
        <p:spPr>
          <a:xfrm>
            <a:off x="539552" y="1124744"/>
            <a:ext cx="8229600" cy="850106"/>
          </a:xfrm>
        </p:spPr>
        <p:txBody>
          <a:bodyPr>
            <a:normAutofit/>
          </a:bodyPr>
          <a:lstStyle/>
          <a:p>
            <a:r>
              <a:rPr lang="es-MX" sz="3600" b="1" dirty="0"/>
              <a:t>4.- ¿Capital Fijo y Variable</a:t>
            </a:r>
            <a:r>
              <a:rPr lang="es-MX" sz="3600" b="1" dirty="0" smtClean="0"/>
              <a:t>?</a:t>
            </a:r>
            <a:endParaRPr lang="es-MX" sz="36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692696"/>
            <a:ext cx="8229600" cy="5616624"/>
          </a:xfrm>
        </p:spPr>
        <p:txBody>
          <a:bodyPr>
            <a:normAutofit/>
          </a:bodyPr>
          <a:lstStyle/>
          <a:p>
            <a:pPr algn="just">
              <a:buNone/>
            </a:pPr>
            <a:r>
              <a:rPr lang="es-MX" dirty="0" smtClean="0"/>
              <a:t>	Antes</a:t>
            </a:r>
            <a:r>
              <a:rPr lang="es-MX" dirty="0"/>
              <a:t>, la LGSM solo se </a:t>
            </a:r>
            <a:r>
              <a:rPr lang="es-MX" u="sng" dirty="0"/>
              <a:t>refería</a:t>
            </a:r>
            <a:r>
              <a:rPr lang="es-MX" dirty="0"/>
              <a:t> a que era necesaria la existencia de un monto </a:t>
            </a:r>
            <a:r>
              <a:rPr lang="es-MX" u="sng" dirty="0"/>
              <a:t>mínimo</a:t>
            </a:r>
            <a:r>
              <a:rPr lang="es-MX" dirty="0"/>
              <a:t>, por ejemplo, $50,000.00 pesos para las S.A</a:t>
            </a:r>
            <a:r>
              <a:rPr lang="es-MX" dirty="0" smtClean="0"/>
              <a:t>.</a:t>
            </a:r>
          </a:p>
          <a:p>
            <a:pPr algn="just">
              <a:buNone/>
            </a:pPr>
            <a:endParaRPr lang="es-MX" dirty="0"/>
          </a:p>
          <a:p>
            <a:pPr algn="just">
              <a:buNone/>
            </a:pPr>
            <a:r>
              <a:rPr lang="es-MX" dirty="0" smtClean="0"/>
              <a:t>	Decimos </a:t>
            </a:r>
            <a:r>
              <a:rPr lang="es-MX" dirty="0"/>
              <a:t>se </a:t>
            </a:r>
            <a:r>
              <a:rPr lang="es-MX" u="sng" dirty="0"/>
              <a:t>refería </a:t>
            </a:r>
            <a:r>
              <a:rPr lang="es-MX" dirty="0"/>
              <a:t>debido a que por los efectos del decreto esas disposiciones ya no son aplicables</a:t>
            </a:r>
            <a:r>
              <a:rPr lang="es-MX" dirty="0" smtClean="0"/>
              <a:t>.</a:t>
            </a:r>
          </a:p>
          <a:p>
            <a:pPr algn="just"/>
            <a:endParaRPr lang="es-MX" dirty="0"/>
          </a:p>
          <a:p>
            <a:pPr algn="just">
              <a:buNone/>
            </a:pPr>
            <a:r>
              <a:rPr lang="es-MX" dirty="0" smtClean="0"/>
              <a:t>	Al </a:t>
            </a:r>
            <a:r>
              <a:rPr lang="es-MX" dirty="0"/>
              <a:t>tratar el tema de que fuese variable, la LGSM se refiere más que nada a los mecanismos y facilidades con las que el monto del capital social podría variar.</a:t>
            </a:r>
          </a:p>
          <a:p>
            <a:endParaRPr lang="es-MX"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908720"/>
            <a:ext cx="8229600" cy="5217443"/>
          </a:xfrm>
        </p:spPr>
        <p:txBody>
          <a:bodyPr>
            <a:normAutofit lnSpcReduction="10000"/>
          </a:bodyPr>
          <a:lstStyle/>
          <a:p>
            <a:pPr algn="just">
              <a:buNone/>
            </a:pPr>
            <a:r>
              <a:rPr lang="es-MX" dirty="0" smtClean="0"/>
              <a:t>	Por </a:t>
            </a:r>
            <a:r>
              <a:rPr lang="es-MX" dirty="0"/>
              <a:t>ejemplo, las Sociedades Anónimas pueden variar su capital, incrementándolo o disminuyéndolo (</a:t>
            </a:r>
            <a:r>
              <a:rPr lang="es-MX" u="sng" dirty="0"/>
              <a:t>antes</a:t>
            </a:r>
            <a:r>
              <a:rPr lang="es-MX" dirty="0"/>
              <a:t> cuidando la barrera de los $50,000.00 pesos), y para ello requería llevar a cabo una Asamblea General Extraordinaria, modificar sus estatutos; y si se trataba de una disminución efectuar algunas publicaciones</a:t>
            </a:r>
            <a:r>
              <a:rPr lang="es-MX" dirty="0" smtClean="0"/>
              <a:t>.</a:t>
            </a:r>
          </a:p>
          <a:p>
            <a:pPr algn="just">
              <a:buNone/>
            </a:pPr>
            <a:endParaRPr lang="es-MX" dirty="0"/>
          </a:p>
          <a:p>
            <a:pPr algn="just">
              <a:buNone/>
            </a:pPr>
            <a:r>
              <a:rPr lang="es-MX" b="1" dirty="0" smtClean="0"/>
              <a:t>	Artículo </a:t>
            </a:r>
            <a:r>
              <a:rPr lang="es-MX" b="1" dirty="0"/>
              <a:t>9º LGSM.-</a:t>
            </a:r>
            <a:r>
              <a:rPr lang="es-MX" dirty="0"/>
              <a:t> Toda sociedad podrá aumentar o disminuir su capital, </a:t>
            </a:r>
            <a:r>
              <a:rPr lang="es-MX" b="1" u="sng" dirty="0"/>
              <a:t>observando, según su naturaleza, los requisitos que exige esta Ley.</a:t>
            </a:r>
            <a:endParaRPr lang="es-MX" dirty="0"/>
          </a:p>
          <a:p>
            <a:endParaRPr lang="es-MX" dirty="0"/>
          </a:p>
          <a:p>
            <a:endParaRPr lang="es-MX"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908720"/>
            <a:ext cx="8229600" cy="5217443"/>
          </a:xfrm>
        </p:spPr>
        <p:txBody>
          <a:bodyPr>
            <a:normAutofit fontScale="92500"/>
          </a:bodyPr>
          <a:lstStyle/>
          <a:p>
            <a:pPr algn="just">
              <a:buNone/>
            </a:pPr>
            <a:r>
              <a:rPr lang="es-MX" dirty="0" smtClean="0"/>
              <a:t>	Algunos </a:t>
            </a:r>
            <a:r>
              <a:rPr lang="es-MX" dirty="0"/>
              <a:t>de esos mismos actos pueden encontrar limitaciones o regulaciones en documentos de índole más privada o particular, como son los propios estatutos sociales de la sociedad o asociación o acuerdos entre accionistas, etc.</a:t>
            </a:r>
          </a:p>
          <a:p>
            <a:pPr algn="just">
              <a:buNone/>
            </a:pPr>
            <a:endParaRPr lang="es-MX" dirty="0"/>
          </a:p>
          <a:p>
            <a:pPr algn="just">
              <a:buNone/>
            </a:pPr>
            <a:r>
              <a:rPr lang="es-MX" dirty="0" smtClean="0"/>
              <a:t>	Es </a:t>
            </a:r>
            <a:r>
              <a:rPr lang="es-MX" dirty="0"/>
              <a:t>importante revisar en cada caso en concreto, cuáles de esas disposiciones legales son de orden público y cuáles no. ¿Qué actos podemos regular por simple acuerdo de las partes?, ¿Cuáles de esos actos pueden tener alcances mayores o menores que los de una disposición legal?</a:t>
            </a:r>
          </a:p>
          <a:p>
            <a:endParaRPr lang="es-MX"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980728"/>
            <a:ext cx="8229600" cy="5145435"/>
          </a:xfrm>
        </p:spPr>
        <p:txBody>
          <a:bodyPr>
            <a:normAutofit lnSpcReduction="10000"/>
          </a:bodyPr>
          <a:lstStyle/>
          <a:p>
            <a:pPr algn="just">
              <a:buNone/>
            </a:pPr>
            <a:r>
              <a:rPr lang="es-ES" b="1" dirty="0" smtClean="0"/>
              <a:t>	</a:t>
            </a:r>
            <a:r>
              <a:rPr lang="es-ES" b="1" u="sng" dirty="0" smtClean="0"/>
              <a:t>La </a:t>
            </a:r>
            <a:r>
              <a:rPr lang="es-ES" b="1" u="sng" dirty="0"/>
              <a:t>reducción del capital social</a:t>
            </a:r>
            <a:r>
              <a:rPr lang="es-ES" dirty="0"/>
              <a:t>, efectuada mediante reembolso a los socios o liberación concedida a éstos de exhibiciones no realizadas, </a:t>
            </a:r>
            <a:r>
              <a:rPr lang="es-ES" b="1" u="sng" dirty="0"/>
              <a:t>se publicará en el sistema electrónico establecido por la Secretaría de Economía.</a:t>
            </a:r>
            <a:endParaRPr lang="es-MX" dirty="0"/>
          </a:p>
          <a:p>
            <a:pPr algn="just"/>
            <a:endParaRPr lang="es-MX" dirty="0"/>
          </a:p>
          <a:p>
            <a:pPr algn="just">
              <a:buNone/>
            </a:pPr>
            <a:r>
              <a:rPr lang="es-MX" dirty="0" smtClean="0"/>
              <a:t>	Los </a:t>
            </a:r>
            <a:r>
              <a:rPr lang="es-MX" dirty="0"/>
              <a:t>acreedores de la sociedad, separada o conjuntamente, podrán oponerse ante la autoridad judicial a dicha reducción, desde el día en que se haya tomado la decisión por la sociedad, hasta cinco días después de la última publicación.</a:t>
            </a:r>
          </a:p>
          <a:p>
            <a:endParaRPr lang="es-MX"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844824"/>
            <a:ext cx="7992888" cy="2908920"/>
          </a:xfrm>
        </p:spPr>
        <p:txBody>
          <a:bodyPr>
            <a:normAutofit lnSpcReduction="10000"/>
          </a:bodyPr>
          <a:lstStyle/>
          <a:p>
            <a:pPr algn="just">
              <a:buNone/>
            </a:pPr>
            <a:r>
              <a:rPr lang="es-MX" dirty="0" smtClean="0"/>
              <a:t>	La </a:t>
            </a:r>
            <a:r>
              <a:rPr lang="es-MX" dirty="0"/>
              <a:t>oposición se tramitará en la vía sumaria, suspendiéndose la reducción entre tanto la sociedad no pague los créditos de los opositores, o no los garantice a satisfacción del Juez que conozca del asunto, o hasta que cause ejecutoria la sentencia que declare que la oposición es infundada.</a:t>
            </a:r>
          </a:p>
          <a:p>
            <a:endParaRPr lang="es-MX"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836712"/>
            <a:ext cx="8229600" cy="5433467"/>
          </a:xfrm>
        </p:spPr>
        <p:txBody>
          <a:bodyPr>
            <a:normAutofit fontScale="92500" lnSpcReduction="20000"/>
          </a:bodyPr>
          <a:lstStyle/>
          <a:p>
            <a:pPr algn="just">
              <a:buNone/>
            </a:pPr>
            <a:r>
              <a:rPr lang="es-MX" dirty="0" smtClean="0"/>
              <a:t>	Por </a:t>
            </a:r>
            <a:r>
              <a:rPr lang="es-MX" dirty="0"/>
              <a:t>otra parte, las Sociedades Anónimas de </a:t>
            </a:r>
            <a:r>
              <a:rPr lang="es-MX" u="sng" dirty="0"/>
              <a:t>Capital Variable</a:t>
            </a:r>
            <a:r>
              <a:rPr lang="es-MX" dirty="0"/>
              <a:t> también pueden variar su capital, incrementándolo o disminuyéndolo (antes cuidando la barrera de los $50,000.00 pesos), y para ello tenía facilidades en comparación con las que solamente eran Sociedades Anónimas, siendo la principal ventaja no tener que efectuar publicaciones al disminuir su capital</a:t>
            </a:r>
            <a:r>
              <a:rPr lang="es-MX" dirty="0" smtClean="0"/>
              <a:t>.</a:t>
            </a:r>
          </a:p>
          <a:p>
            <a:pPr algn="just"/>
            <a:endParaRPr lang="es-MX" dirty="0"/>
          </a:p>
          <a:p>
            <a:pPr algn="just">
              <a:buNone/>
            </a:pPr>
            <a:r>
              <a:rPr lang="es-MX" b="1" dirty="0" smtClean="0"/>
              <a:t>	Artículo </a:t>
            </a:r>
            <a:r>
              <a:rPr lang="es-MX" b="1" dirty="0"/>
              <a:t>213 LGSM.- </a:t>
            </a:r>
            <a:r>
              <a:rPr lang="es-MX" dirty="0"/>
              <a:t>En las sociedades de capital variable el capital social será susceptible de aumento por aportaciones posteriores de los socios o por la admisión de nuevos socios, y de disminución de dicho capital por retiro parcial o total de las aportaciones, </a:t>
            </a:r>
            <a:r>
              <a:rPr lang="es-MX" b="1" u="sng" dirty="0"/>
              <a:t>sin más formalidades que las establecidas por este capítulo.</a:t>
            </a:r>
            <a:endParaRPr lang="es-MX" dirty="0"/>
          </a:p>
          <a:p>
            <a:endParaRPr lang="es-MX"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68760"/>
            <a:ext cx="8147248" cy="5256584"/>
          </a:xfrm>
        </p:spPr>
        <p:txBody>
          <a:bodyPr>
            <a:normAutofit/>
          </a:bodyPr>
          <a:lstStyle/>
          <a:p>
            <a:pPr algn="just">
              <a:buNone/>
            </a:pPr>
            <a:r>
              <a:rPr lang="es-MX" sz="2800" b="1" dirty="0" smtClean="0"/>
              <a:t>	</a:t>
            </a:r>
            <a:r>
              <a:rPr lang="es-MX" b="1" dirty="0" smtClean="0"/>
              <a:t>5</a:t>
            </a:r>
            <a:r>
              <a:rPr lang="es-MX" b="1" dirty="0"/>
              <a:t>.- Redacción innecesaria estatutaria del capital fijo: </a:t>
            </a:r>
            <a:endParaRPr lang="es-MX" b="1" dirty="0" smtClean="0"/>
          </a:p>
          <a:p>
            <a:pPr algn="just">
              <a:buNone/>
            </a:pPr>
            <a:endParaRPr lang="es-MX" b="1" dirty="0" smtClean="0"/>
          </a:p>
          <a:p>
            <a:pPr algn="just">
              <a:buNone/>
            </a:pPr>
            <a:endParaRPr lang="es-MX" dirty="0"/>
          </a:p>
          <a:p>
            <a:pPr algn="just">
              <a:buNone/>
            </a:pPr>
            <a:r>
              <a:rPr lang="es-MX" dirty="0" smtClean="0"/>
              <a:t>	Algunos </a:t>
            </a:r>
            <a:r>
              <a:rPr lang="es-MX" dirty="0"/>
              <a:t>estatutos tienen redacciones parecidas a la siguiente:</a:t>
            </a:r>
          </a:p>
          <a:p>
            <a:pPr algn="just">
              <a:buNone/>
            </a:pPr>
            <a:r>
              <a:rPr lang="es-MX" dirty="0" smtClean="0"/>
              <a:t>	</a:t>
            </a:r>
            <a:endParaRPr lang="es-MX"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20000"/>
          </a:bodyPr>
          <a:lstStyle/>
          <a:p>
            <a:pPr algn="just">
              <a:buNone/>
            </a:pPr>
            <a:r>
              <a:rPr lang="es-MX" dirty="0" smtClean="0"/>
              <a:t>“El capital social fijo y sin derecho a retiro es la cifra de $50,000.00 representado por 50,000 acciones ordinarias, nominativas de la serie “A” cada una con un valor nominal de $1.00, mismas que son suscritas en los siguientes términos:</a:t>
            </a:r>
          </a:p>
          <a:p>
            <a:pPr algn="just">
              <a:buNone/>
            </a:pPr>
            <a:r>
              <a:rPr lang="es-MX" dirty="0" smtClean="0"/>
              <a:t>	Juan Domínguez Peña N.     25,000 acciones “A”</a:t>
            </a:r>
          </a:p>
          <a:p>
            <a:pPr algn="just">
              <a:buNone/>
            </a:pPr>
            <a:r>
              <a:rPr lang="es-MX" dirty="0" smtClean="0"/>
              <a:t>	Leopoldo Domínguez Peña N.    25,000 acciones “A”</a:t>
            </a:r>
          </a:p>
          <a:p>
            <a:pPr algn="just">
              <a:buNone/>
            </a:pPr>
            <a:r>
              <a:rPr lang="es-MX" dirty="0" smtClean="0"/>
              <a:t>	El capital fijo será ilimitado y estará conformado por acciones de la serie “B”, “B-1”, “B-2” y subsecuentes. En este acto la señora Andrea Barrera López suscribe 100,000 acciones de la serie “B” cada una con un valor nominal de $1.00.”</a:t>
            </a:r>
            <a:endParaRPr lang="es-MX"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88640"/>
            <a:ext cx="8075240" cy="6192688"/>
          </a:xfrm>
        </p:spPr>
        <p:txBody>
          <a:bodyPr>
            <a:normAutofit fontScale="92500" lnSpcReduction="20000"/>
          </a:bodyPr>
          <a:lstStyle/>
          <a:p>
            <a:pPr>
              <a:buNone/>
            </a:pPr>
            <a:r>
              <a:rPr lang="es-MX" b="1" dirty="0" smtClean="0"/>
              <a:t>	</a:t>
            </a:r>
            <a:r>
              <a:rPr lang="es-MX" sz="3000" b="1" dirty="0" smtClean="0"/>
              <a:t>¿</a:t>
            </a:r>
            <a:r>
              <a:rPr lang="es-MX" sz="3000" b="1" dirty="0"/>
              <a:t>Por qué sin derecho a retiro las “A</a:t>
            </a:r>
            <a:r>
              <a:rPr lang="es-MX" sz="3000" b="1" dirty="0" smtClean="0"/>
              <a:t>”?</a:t>
            </a:r>
          </a:p>
          <a:p>
            <a:pPr>
              <a:buNone/>
            </a:pPr>
            <a:endParaRPr lang="es-MX" sz="3000" dirty="0"/>
          </a:p>
          <a:p>
            <a:pPr algn="just">
              <a:buNone/>
            </a:pPr>
            <a:r>
              <a:rPr lang="es-MX" sz="3000" dirty="0" smtClean="0"/>
              <a:t>	¿</a:t>
            </a:r>
            <a:r>
              <a:rPr lang="es-MX" sz="3000" dirty="0"/>
              <a:t>Qué tal si Juan Domínguez Peña N. se quiere retirar y los demás accionistas están de acuerdo?, en este caso la empresa se quedaría con Leopoldo Domínguez Peña N. 25,000 acciones “A” y con Andrea Barrera López con 100,000 acciones de la serie “B”, cuyas acciones en conjunto representarían un capital social de $</a:t>
            </a:r>
            <a:r>
              <a:rPr lang="es-MX" sz="3000" dirty="0" smtClean="0"/>
              <a:t>125,000.00.</a:t>
            </a:r>
          </a:p>
          <a:p>
            <a:pPr algn="just">
              <a:buNone/>
            </a:pPr>
            <a:endParaRPr lang="es-MX" sz="3000" dirty="0"/>
          </a:p>
          <a:p>
            <a:pPr algn="just">
              <a:buNone/>
            </a:pPr>
            <a:r>
              <a:rPr lang="es-MX" sz="3000" dirty="0" smtClean="0"/>
              <a:t>	Perjudicaron </a:t>
            </a:r>
            <a:r>
              <a:rPr lang="es-MX" sz="3000" dirty="0"/>
              <a:t>a Juan injustamente, pues la ley lo único que buscaba (antes del decreto) es que la empresa no tuviese menos de $50,000.00 de capital social.</a:t>
            </a:r>
          </a:p>
          <a:p>
            <a:endParaRPr lang="es-MX"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404664"/>
            <a:ext cx="8229600" cy="6120680"/>
          </a:xfrm>
        </p:spPr>
        <p:txBody>
          <a:bodyPr>
            <a:noAutofit/>
          </a:bodyPr>
          <a:lstStyle/>
          <a:p>
            <a:pPr algn="just">
              <a:buNone/>
            </a:pPr>
            <a:r>
              <a:rPr lang="es-MX" sz="2400" b="1" dirty="0" smtClean="0"/>
              <a:t>	6.- Procedimiento general para incrementar el capital social.	</a:t>
            </a:r>
          </a:p>
          <a:p>
            <a:pPr algn="just">
              <a:buNone/>
            </a:pPr>
            <a:r>
              <a:rPr lang="es-MX" sz="2400" b="1" dirty="0" smtClean="0"/>
              <a:t>	a</a:t>
            </a:r>
            <a:r>
              <a:rPr lang="es-MX" sz="2400" b="1" dirty="0"/>
              <a:t>).- Revisión de la exhibición de las acciones ya existentes: </a:t>
            </a:r>
            <a:endParaRPr lang="es-MX" sz="2400" b="1" dirty="0" smtClean="0"/>
          </a:p>
          <a:p>
            <a:pPr algn="just">
              <a:buNone/>
            </a:pPr>
            <a:endParaRPr lang="es-MX" sz="2400" dirty="0"/>
          </a:p>
          <a:p>
            <a:pPr algn="just">
              <a:buNone/>
            </a:pPr>
            <a:r>
              <a:rPr lang="es-MX" sz="2400" dirty="0" smtClean="0"/>
              <a:t>	El </a:t>
            </a:r>
            <a:r>
              <a:rPr lang="es-MX" sz="2400" dirty="0"/>
              <a:t>artículo 133 prohíbe que se emitan nuevas accione si las precedentes no han sido exhibidas. Esto puede generar graves problema, pues si se concede plazo para la liberación de ciertas acciones, su no pago podrá impedir que la asamblea acuerde un nuevo incremento, y se tendría que recurrir por ejemplo a las aportaciones para futuros aumentos de capital a fin de esperar a que las primeras se liberen</a:t>
            </a:r>
            <a:r>
              <a:rPr lang="es-MX" sz="2400" dirty="0" smtClean="0"/>
              <a:t>.</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908720"/>
            <a:ext cx="8229600" cy="5328592"/>
          </a:xfrm>
        </p:spPr>
        <p:txBody>
          <a:bodyPr>
            <a:normAutofit fontScale="92500" lnSpcReduction="20000"/>
          </a:bodyPr>
          <a:lstStyle/>
          <a:p>
            <a:pPr algn="just">
              <a:buNone/>
            </a:pPr>
            <a:r>
              <a:rPr lang="es-MX" b="1" dirty="0" smtClean="0"/>
              <a:t>	Artículo 133.- </a:t>
            </a:r>
            <a:r>
              <a:rPr lang="es-MX" dirty="0" smtClean="0"/>
              <a:t>No podrán emitirse nuevas acciones, sino hasta que las precedentes hayan sido íntegramente pagadas.</a:t>
            </a:r>
          </a:p>
          <a:p>
            <a:pPr algn="just">
              <a:buNone/>
            </a:pPr>
            <a:r>
              <a:rPr lang="es-MX" dirty="0" smtClean="0"/>
              <a:t>	</a:t>
            </a:r>
          </a:p>
          <a:p>
            <a:pPr algn="just">
              <a:buNone/>
            </a:pPr>
            <a:r>
              <a:rPr lang="es-MX" dirty="0" smtClean="0"/>
              <a:t>	Por </a:t>
            </a:r>
            <a:r>
              <a:rPr lang="es-MX" dirty="0"/>
              <a:t>ello </a:t>
            </a:r>
            <a:r>
              <a:rPr lang="es-MX" dirty="0" smtClean="0"/>
              <a:t>recomiendo </a:t>
            </a:r>
            <a:r>
              <a:rPr lang="es-MX" dirty="0"/>
              <a:t>siempre que se emitan nuevas acciones dejar muy claras las reglas para su suscripción y exhibición, tales como plazos, montos, primas y reducción del capital en caso de que no se cumpla con la exhibición en tiempo y forma</a:t>
            </a:r>
            <a:r>
              <a:rPr lang="es-MX" dirty="0" smtClean="0"/>
              <a:t>.</a:t>
            </a:r>
          </a:p>
          <a:p>
            <a:pPr algn="just">
              <a:buNone/>
            </a:pPr>
            <a:endParaRPr lang="es-MX" dirty="0"/>
          </a:p>
          <a:p>
            <a:pPr algn="just">
              <a:buNone/>
            </a:pPr>
            <a:r>
              <a:rPr lang="es-MX" dirty="0" smtClean="0"/>
              <a:t>	A </a:t>
            </a:r>
            <a:r>
              <a:rPr lang="es-MX" dirty="0"/>
              <a:t>fin de incentivar la pronta exhibición de las mismas recomendamos manejar diversos valores en caso de que se conceda un plazo para ello; de tal suerte que entre ,más rápido se exhiban más bajo sea el monto que pagar.</a:t>
            </a:r>
          </a:p>
          <a:p>
            <a:endParaRPr lang="es-MX"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404664"/>
            <a:ext cx="8229600" cy="6264696"/>
          </a:xfrm>
        </p:spPr>
        <p:txBody>
          <a:bodyPr>
            <a:normAutofit fontScale="92500" lnSpcReduction="10000"/>
          </a:bodyPr>
          <a:lstStyle/>
          <a:p>
            <a:pPr algn="just">
              <a:buNone/>
            </a:pPr>
            <a:r>
              <a:rPr lang="es-MX" b="1" dirty="0" smtClean="0"/>
              <a:t>	b</a:t>
            </a:r>
            <a:r>
              <a:rPr lang="es-MX" b="1" dirty="0"/>
              <a:t>).- Celebrar una Asamblea General (ordinaria o extraordinaria según sea el caso) de Accionistas o de Socios</a:t>
            </a:r>
            <a:r>
              <a:rPr lang="es-MX" b="1" dirty="0" smtClean="0"/>
              <a:t>.</a:t>
            </a:r>
          </a:p>
          <a:p>
            <a:pPr algn="just"/>
            <a:endParaRPr lang="es-MX" dirty="0"/>
          </a:p>
          <a:p>
            <a:pPr algn="just">
              <a:buNone/>
            </a:pPr>
            <a:r>
              <a:rPr lang="es-MX" dirty="0" smtClean="0"/>
              <a:t>	Es </a:t>
            </a:r>
            <a:r>
              <a:rPr lang="es-MX" dirty="0"/>
              <a:t>curioso como los intereses de los particulares pueden cambiar con el tiempo. </a:t>
            </a:r>
            <a:endParaRPr lang="es-MX" dirty="0" smtClean="0"/>
          </a:p>
          <a:p>
            <a:pPr algn="just"/>
            <a:endParaRPr lang="es-MX" dirty="0"/>
          </a:p>
          <a:p>
            <a:pPr algn="just">
              <a:buNone/>
            </a:pPr>
            <a:r>
              <a:rPr lang="es-MX" dirty="0" smtClean="0"/>
              <a:t>	Históricamente</a:t>
            </a:r>
            <a:r>
              <a:rPr lang="es-MX" dirty="0"/>
              <a:t>, las empresas </a:t>
            </a:r>
            <a:r>
              <a:rPr lang="es-MX" dirty="0" smtClean="0"/>
              <a:t>buscaban  </a:t>
            </a:r>
            <a:r>
              <a:rPr lang="es-MX" dirty="0"/>
              <a:t>no tener que formalizar e inscribir sus actas de asamblea, básicamente debido al abuso del arancel de los Notarios Públicos  que podría decirse que aprovechaba el dicho “Depende del zapo… la pedrada”, ya que a los pobres Notarios no les permitía cobrar “menos” de lo que indicaba dicho arancel. ¡Chulada de ley promotora de prácticas monopólicas!</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620688"/>
            <a:ext cx="8229600" cy="5577483"/>
          </a:xfrm>
        </p:spPr>
        <p:txBody>
          <a:bodyPr>
            <a:normAutofit fontScale="92500"/>
          </a:bodyPr>
          <a:lstStyle/>
          <a:p>
            <a:pPr algn="just">
              <a:buNone/>
            </a:pPr>
            <a:r>
              <a:rPr lang="es-MX" dirty="0" smtClean="0"/>
              <a:t>	Adicionalmente</a:t>
            </a:r>
            <a:r>
              <a:rPr lang="es-MX" dirty="0"/>
              <a:t>, el Registro Público seguía la misma idea, “Depende del zapo... la pedrada”, y cobraba “derechos” de forma inconstitucional, pues el derecho se cobra por un servicio prestado por el estado, y no debía verse incrementado ese monto en relación al capital social inmiscuido</a:t>
            </a:r>
            <a:r>
              <a:rPr lang="es-MX" dirty="0" smtClean="0"/>
              <a:t>.</a:t>
            </a:r>
          </a:p>
          <a:p>
            <a:pPr algn="just">
              <a:buNone/>
            </a:pPr>
            <a:endParaRPr lang="es-MX" dirty="0"/>
          </a:p>
          <a:p>
            <a:pPr algn="just">
              <a:buNone/>
            </a:pPr>
            <a:r>
              <a:rPr lang="es-MX" dirty="0" smtClean="0"/>
              <a:t>	La </a:t>
            </a:r>
            <a:r>
              <a:rPr lang="es-MX" dirty="0"/>
              <a:t>llegada de los Corredores Públicos sin arancel les afectó su nicho monopólico de mercado a los Notarios, quienes ahora si estuvieron de acuerdo en que su arancel se modificara para poner solo los límites superiores a sus honorarios y no los inferiores.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2132856"/>
            <a:ext cx="8229600" cy="4065315"/>
          </a:xfrm>
        </p:spPr>
        <p:txBody>
          <a:bodyPr>
            <a:normAutofit fontScale="92500"/>
          </a:bodyPr>
          <a:lstStyle/>
          <a:p>
            <a:pPr algn="just">
              <a:buNone/>
            </a:pPr>
            <a:r>
              <a:rPr lang="es-MX" dirty="0" smtClean="0"/>
              <a:t>	Recomendamos </a:t>
            </a:r>
            <a:r>
              <a:rPr lang="es-MX" dirty="0"/>
              <a:t>efectuar una revisión detallada de los estatutos sociales, ya que muchos de ellos podrán estar desaprovechando oportunidades actuales; o peor aún, podrían estar exigiendo el cumplimiento de actos que ya no son factibles, como es la inscripción en el registro público del comercio de los aumentos de capital social, responsabilidad solidaria por ejemplo de algunos órganos de administración, etc. </a:t>
            </a:r>
          </a:p>
        </p:txBody>
      </p:sp>
      <p:sp>
        <p:nvSpPr>
          <p:cNvPr id="2" name="1 Título"/>
          <p:cNvSpPr>
            <a:spLocks noGrp="1"/>
          </p:cNvSpPr>
          <p:nvPr>
            <p:ph type="title"/>
          </p:nvPr>
        </p:nvSpPr>
        <p:spPr>
          <a:xfrm>
            <a:off x="467544" y="1052736"/>
            <a:ext cx="8229600" cy="864096"/>
          </a:xfrm>
        </p:spPr>
        <p:txBody>
          <a:bodyPr>
            <a:normAutofit/>
          </a:bodyPr>
          <a:lstStyle/>
          <a:p>
            <a:pPr algn="ctr"/>
            <a:r>
              <a:rPr lang="es-MX" sz="3600" b="1" dirty="0"/>
              <a:t>Adecuación de estatutos </a:t>
            </a:r>
            <a:r>
              <a:rPr lang="es-MX" sz="3600" b="1" dirty="0" smtClean="0"/>
              <a:t>sociales</a:t>
            </a:r>
            <a:endParaRPr lang="es-MX" sz="36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260648"/>
            <a:ext cx="8229600" cy="6336704"/>
          </a:xfrm>
        </p:spPr>
        <p:txBody>
          <a:bodyPr>
            <a:normAutofit fontScale="92500" lnSpcReduction="20000"/>
          </a:bodyPr>
          <a:lstStyle/>
          <a:p>
            <a:pPr algn="just">
              <a:buNone/>
            </a:pPr>
            <a:r>
              <a:rPr lang="es-MX" dirty="0" smtClean="0"/>
              <a:t>	Cantidad </a:t>
            </a:r>
            <a:r>
              <a:rPr lang="es-MX" dirty="0"/>
              <a:t>de amparos ganados al registro hicieron que la inscripción tuviese precios más lógicos y reducidos</a:t>
            </a:r>
            <a:r>
              <a:rPr lang="es-MX" dirty="0" smtClean="0"/>
              <a:t>.</a:t>
            </a:r>
          </a:p>
          <a:p>
            <a:pPr algn="just">
              <a:buNone/>
            </a:pPr>
            <a:endParaRPr lang="es-MX" dirty="0"/>
          </a:p>
          <a:p>
            <a:pPr algn="just">
              <a:buNone/>
            </a:pPr>
            <a:r>
              <a:rPr lang="es-MX" dirty="0" smtClean="0"/>
              <a:t>	Los </a:t>
            </a:r>
            <a:r>
              <a:rPr lang="es-MX" dirty="0"/>
              <a:t>constantes ataques de la autoridad hacendaria para no considerar válidas las aportaciones de capital que no estuviesen inscritas en dicho registro, forzó a los contribuyentes a tramitar la inscripción aún cuando esta no fuese estrictamente necesaria en algunos casos</a:t>
            </a:r>
            <a:r>
              <a:rPr lang="es-MX" dirty="0" smtClean="0"/>
              <a:t>.</a:t>
            </a:r>
          </a:p>
          <a:p>
            <a:pPr algn="just">
              <a:buNone/>
            </a:pPr>
            <a:endParaRPr lang="es-MX" dirty="0"/>
          </a:p>
          <a:p>
            <a:pPr algn="just">
              <a:buNone/>
            </a:pPr>
            <a:r>
              <a:rPr lang="es-MX" dirty="0" smtClean="0"/>
              <a:t>	Ahora </a:t>
            </a:r>
            <a:r>
              <a:rPr lang="es-MX" dirty="0"/>
              <a:t>bien, debemos revisar nuestros estatutos y las disposiciones de la LGSM para determinar cuál tipo de asamblea celebrar. En caso de duda, se recomienda sea una extraordinaria, bajo el principio jurídico “Quien puede lo más puede lo menos”.</a:t>
            </a:r>
          </a:p>
          <a:p>
            <a:endParaRPr lang="es-MX"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124744"/>
            <a:ext cx="8229600" cy="5472608"/>
          </a:xfrm>
        </p:spPr>
        <p:txBody>
          <a:bodyPr>
            <a:normAutofit fontScale="40000" lnSpcReduction="20000"/>
          </a:bodyPr>
          <a:lstStyle/>
          <a:p>
            <a:pPr algn="just">
              <a:buNone/>
            </a:pPr>
            <a:r>
              <a:rPr lang="es-MX" b="1" dirty="0" smtClean="0"/>
              <a:t>	</a:t>
            </a:r>
            <a:r>
              <a:rPr lang="es-MX" sz="4600" b="1" dirty="0" smtClean="0"/>
              <a:t>Artículo </a:t>
            </a:r>
            <a:r>
              <a:rPr lang="es-MX" sz="4600" b="1" dirty="0"/>
              <a:t>182 LGSM.- </a:t>
            </a:r>
            <a:r>
              <a:rPr lang="es-MX" sz="4600" b="1" u="sng" dirty="0"/>
              <a:t>Son asambleas extraordinarias,</a:t>
            </a:r>
            <a:r>
              <a:rPr lang="es-MX" sz="4600" dirty="0"/>
              <a:t> las que se reúnan para tratar cualquiera de los siguientes asuntos:</a:t>
            </a:r>
          </a:p>
          <a:p>
            <a:pPr algn="just">
              <a:buNone/>
            </a:pPr>
            <a:r>
              <a:rPr lang="es-MX" sz="4600" dirty="0"/>
              <a:t> </a:t>
            </a:r>
          </a:p>
          <a:p>
            <a:pPr algn="just">
              <a:buNone/>
            </a:pPr>
            <a:r>
              <a:rPr lang="es-MX" sz="4600" b="1" dirty="0" smtClean="0"/>
              <a:t>	I</a:t>
            </a:r>
            <a:r>
              <a:rPr lang="es-MX" sz="4600" b="1" dirty="0"/>
              <a:t>.- …</a:t>
            </a:r>
            <a:endParaRPr lang="es-MX" sz="4600" dirty="0"/>
          </a:p>
          <a:p>
            <a:pPr algn="just">
              <a:buNone/>
            </a:pPr>
            <a:r>
              <a:rPr lang="es-MX" sz="4600" dirty="0"/>
              <a:t> </a:t>
            </a:r>
            <a:r>
              <a:rPr lang="es-MX" sz="4600" b="1" dirty="0" smtClean="0"/>
              <a:t>	II</a:t>
            </a:r>
            <a:r>
              <a:rPr lang="es-MX" sz="4600" b="1" dirty="0"/>
              <a:t>.- …</a:t>
            </a:r>
            <a:endParaRPr lang="es-MX" sz="4600" dirty="0"/>
          </a:p>
          <a:p>
            <a:pPr algn="just">
              <a:buNone/>
            </a:pPr>
            <a:r>
              <a:rPr lang="es-MX" sz="4600" dirty="0"/>
              <a:t> </a:t>
            </a:r>
            <a:r>
              <a:rPr lang="es-MX" sz="4600" b="1" dirty="0" smtClean="0"/>
              <a:t>	III</a:t>
            </a:r>
            <a:r>
              <a:rPr lang="es-MX" sz="4600" b="1" dirty="0"/>
              <a:t>.- </a:t>
            </a:r>
            <a:r>
              <a:rPr lang="es-MX" sz="4600" b="1" u="sng" dirty="0"/>
              <a:t>Aumento o reducción del capital social;</a:t>
            </a:r>
            <a:endParaRPr lang="es-MX" sz="4600" dirty="0"/>
          </a:p>
          <a:p>
            <a:pPr algn="just">
              <a:buNone/>
            </a:pPr>
            <a:r>
              <a:rPr lang="es-MX" sz="4600" dirty="0"/>
              <a:t> </a:t>
            </a:r>
            <a:r>
              <a:rPr lang="es-MX" sz="4600" b="1" dirty="0" smtClean="0"/>
              <a:t>	IV</a:t>
            </a:r>
            <a:r>
              <a:rPr lang="es-MX" sz="4600" b="1" dirty="0"/>
              <a:t>.- …</a:t>
            </a:r>
            <a:endParaRPr lang="es-MX" sz="4600" dirty="0"/>
          </a:p>
          <a:p>
            <a:pPr algn="just">
              <a:buNone/>
            </a:pPr>
            <a:r>
              <a:rPr lang="es-MX" sz="4600" b="1" dirty="0"/>
              <a:t> </a:t>
            </a:r>
            <a:endParaRPr lang="es-MX" sz="4600" dirty="0"/>
          </a:p>
          <a:p>
            <a:pPr algn="just">
              <a:buNone/>
            </a:pPr>
            <a:r>
              <a:rPr lang="es-MX" sz="4600" dirty="0" smtClean="0"/>
              <a:t>	Las </a:t>
            </a:r>
            <a:r>
              <a:rPr lang="es-MX" sz="4600" dirty="0"/>
              <a:t>Asambleas extraordinarias deben ser formalizadas ante fedatario público</a:t>
            </a:r>
          </a:p>
          <a:p>
            <a:pPr algn="just">
              <a:buNone/>
            </a:pPr>
            <a:r>
              <a:rPr lang="es-MX" sz="4600" b="1" dirty="0"/>
              <a:t> </a:t>
            </a:r>
            <a:endParaRPr lang="es-MX" sz="4600" dirty="0"/>
          </a:p>
          <a:p>
            <a:pPr algn="just">
              <a:buNone/>
            </a:pPr>
            <a:r>
              <a:rPr lang="es-MX" sz="4600" b="1" dirty="0" smtClean="0"/>
              <a:t>	Artículo </a:t>
            </a:r>
            <a:r>
              <a:rPr lang="es-MX" sz="4600" b="1" dirty="0"/>
              <a:t>194.- </a:t>
            </a:r>
            <a:r>
              <a:rPr lang="es-MX" sz="4600" dirty="0"/>
              <a:t>Las actas de las Asambleas Generales de Accionistas…</a:t>
            </a:r>
          </a:p>
          <a:p>
            <a:pPr algn="just">
              <a:buNone/>
            </a:pPr>
            <a:r>
              <a:rPr lang="es-MX" sz="4600" dirty="0"/>
              <a:t> </a:t>
            </a:r>
          </a:p>
          <a:p>
            <a:pPr algn="just">
              <a:buNone/>
            </a:pPr>
            <a:r>
              <a:rPr lang="es-ES" sz="4600" b="1" dirty="0" smtClean="0"/>
              <a:t>	</a:t>
            </a:r>
            <a:r>
              <a:rPr lang="es-ES" sz="4600" b="1" u="sng" dirty="0" smtClean="0"/>
              <a:t>Las </a:t>
            </a:r>
            <a:r>
              <a:rPr lang="es-ES" sz="4600" b="1" u="sng" dirty="0"/>
              <a:t>actas de las Asambleas Extraordinarias serán protocolizadas ante fedatario público e inscritas en el Registro Público de Comercio.</a:t>
            </a:r>
            <a:endParaRPr lang="es-MX" sz="4600" dirty="0"/>
          </a:p>
          <a:p>
            <a:endParaRPr lang="es-MX"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1"/>
            <a:ext cx="8147248" cy="5400600"/>
          </a:xfrm>
        </p:spPr>
        <p:txBody>
          <a:bodyPr>
            <a:normAutofit fontScale="92500" lnSpcReduction="20000"/>
          </a:bodyPr>
          <a:lstStyle/>
          <a:p>
            <a:pPr algn="just">
              <a:buNone/>
            </a:pPr>
            <a:r>
              <a:rPr lang="es-MX" dirty="0" smtClean="0"/>
              <a:t>	Lo </a:t>
            </a:r>
            <a:r>
              <a:rPr lang="es-MX" dirty="0"/>
              <a:t>curioso es que el Registro Público no está procediendo a realizar dichas inscripciones, salvo cuando se modifica el capital que conocen ellos como </a:t>
            </a:r>
            <a:r>
              <a:rPr lang="es-MX" dirty="0" smtClean="0"/>
              <a:t>fijo.</a:t>
            </a:r>
          </a:p>
          <a:p>
            <a:pPr algn="just">
              <a:buNone/>
            </a:pPr>
            <a:r>
              <a:rPr lang="es-MX" dirty="0" smtClean="0"/>
              <a:t> </a:t>
            </a:r>
            <a:endParaRPr lang="es-MX" dirty="0"/>
          </a:p>
          <a:p>
            <a:pPr algn="just">
              <a:buNone/>
            </a:pPr>
            <a:r>
              <a:rPr lang="es-ES" b="1" dirty="0" smtClean="0"/>
              <a:t>	Artículo </a:t>
            </a:r>
            <a:r>
              <a:rPr lang="es-ES" b="1" dirty="0"/>
              <a:t>21 C. Com.</a:t>
            </a:r>
            <a:r>
              <a:rPr lang="es-ES" dirty="0"/>
              <a:t> Existirá un folio electrónico por cada comerciante o sociedad, en el que se anotarán:</a:t>
            </a:r>
            <a:endParaRPr lang="es-MX" dirty="0"/>
          </a:p>
          <a:p>
            <a:pPr algn="just">
              <a:buNone/>
            </a:pPr>
            <a:r>
              <a:rPr lang="es-ES" b="1" dirty="0" smtClean="0"/>
              <a:t>	…</a:t>
            </a:r>
            <a:endParaRPr lang="es-MX" dirty="0" smtClean="0"/>
          </a:p>
          <a:p>
            <a:pPr algn="just">
              <a:buNone/>
            </a:pPr>
            <a:endParaRPr lang="es-MX" dirty="0"/>
          </a:p>
          <a:p>
            <a:pPr algn="just">
              <a:buNone/>
            </a:pPr>
            <a:r>
              <a:rPr lang="es-MX" b="1" dirty="0" smtClean="0"/>
              <a:t>	XII</a:t>
            </a:r>
            <a:r>
              <a:rPr lang="es-MX" b="1" dirty="0"/>
              <a:t>.</a:t>
            </a:r>
            <a:r>
              <a:rPr lang="es-MX" dirty="0"/>
              <a:t> El cambio de denominación o razón social, domicilio, objeto social, duración </a:t>
            </a:r>
            <a:r>
              <a:rPr lang="es-MX" b="1" u="sng" dirty="0"/>
              <a:t>y el aumento o disminución del capital mínimo fijo</a:t>
            </a:r>
            <a:r>
              <a:rPr lang="es-MX" dirty="0"/>
              <a:t>;</a:t>
            </a:r>
          </a:p>
          <a:p>
            <a:pPr algn="just">
              <a:buNone/>
            </a:pPr>
            <a:endParaRPr lang="es-MX" dirty="0"/>
          </a:p>
          <a:p>
            <a:pPr algn="just">
              <a:buNone/>
            </a:pPr>
            <a:r>
              <a:rPr lang="es-MX" dirty="0" smtClean="0"/>
              <a:t>	Cabe </a:t>
            </a:r>
            <a:r>
              <a:rPr lang="es-MX" dirty="0"/>
              <a:t>resaltar que antes solo se señalaba “aumento o disminución del capital efectivo”.</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124744"/>
            <a:ext cx="8363272" cy="5112568"/>
          </a:xfrm>
        </p:spPr>
        <p:txBody>
          <a:bodyPr>
            <a:normAutofit fontScale="62500" lnSpcReduction="20000"/>
          </a:bodyPr>
          <a:lstStyle/>
          <a:p>
            <a:pPr algn="just">
              <a:buNone/>
            </a:pPr>
            <a:r>
              <a:rPr lang="es-MX" dirty="0" smtClean="0"/>
              <a:t>	</a:t>
            </a:r>
            <a:r>
              <a:rPr lang="es-MX" sz="3300" dirty="0" smtClean="0"/>
              <a:t>Si </a:t>
            </a:r>
            <a:r>
              <a:rPr lang="es-MX" sz="3300" dirty="0"/>
              <a:t>bien ahora la fracción XII  ya solo se refiere al “mínimo fijo”, existen otras disposiciones que a mi juicio permitirían que se inscriba una modificación al capital cuando se realice mediante una asamblea extraordinaria, ya que</a:t>
            </a:r>
            <a:r>
              <a:rPr lang="es-MX" sz="3300" dirty="0" smtClean="0"/>
              <a:t>:</a:t>
            </a:r>
          </a:p>
          <a:p>
            <a:pPr algn="just">
              <a:buNone/>
            </a:pPr>
            <a:endParaRPr lang="es-MX" sz="3300" dirty="0"/>
          </a:p>
          <a:p>
            <a:pPr algn="just">
              <a:buNone/>
            </a:pPr>
            <a:r>
              <a:rPr lang="es-MX" sz="3300" b="1" dirty="0" smtClean="0"/>
              <a:t>	Artículo </a:t>
            </a:r>
            <a:r>
              <a:rPr lang="es-MX" sz="3300" b="1" dirty="0"/>
              <a:t>18 C. Com.- </a:t>
            </a:r>
            <a:r>
              <a:rPr lang="es-MX" sz="3300" dirty="0"/>
              <a:t>En el Registro Público de Comercio se inscriben los actos mercantiles, así como aquellos que se relacionan con los comerciantes </a:t>
            </a:r>
            <a:r>
              <a:rPr lang="es-MX" sz="3300" b="1" u="sng" dirty="0"/>
              <a:t>y que conforme a la legislación lo requieran.  </a:t>
            </a:r>
            <a:endParaRPr lang="es-MX" sz="3300" dirty="0"/>
          </a:p>
          <a:p>
            <a:pPr algn="just">
              <a:buNone/>
            </a:pPr>
            <a:r>
              <a:rPr lang="es-MX" sz="3300" b="1" dirty="0" smtClean="0"/>
              <a:t>	</a:t>
            </a:r>
            <a:r>
              <a:rPr lang="es-MX" sz="3300" b="1" dirty="0"/>
              <a:t> </a:t>
            </a:r>
            <a:endParaRPr lang="es-MX" sz="3300" dirty="0"/>
          </a:p>
          <a:p>
            <a:pPr algn="just">
              <a:buNone/>
            </a:pPr>
            <a:r>
              <a:rPr lang="es-MX" sz="3300" b="1" dirty="0" smtClean="0"/>
              <a:t>	Artículo </a:t>
            </a:r>
            <a:r>
              <a:rPr lang="es-MX" sz="3300" b="1" dirty="0"/>
              <a:t>194 LGSM.- </a:t>
            </a:r>
            <a:r>
              <a:rPr lang="es-MX" sz="3300" dirty="0"/>
              <a:t>Las actas de las Asambleas Generales de Accionistas…..</a:t>
            </a:r>
          </a:p>
          <a:p>
            <a:pPr algn="just">
              <a:buNone/>
            </a:pPr>
            <a:r>
              <a:rPr lang="es-MX" sz="3300" dirty="0" smtClean="0"/>
              <a:t>	</a:t>
            </a:r>
            <a:r>
              <a:rPr lang="es-MX" sz="3300" dirty="0"/>
              <a:t> </a:t>
            </a:r>
          </a:p>
          <a:p>
            <a:pPr algn="just">
              <a:buNone/>
            </a:pPr>
            <a:r>
              <a:rPr lang="es-MX" sz="3300" b="1" dirty="0" smtClean="0"/>
              <a:t>	</a:t>
            </a:r>
            <a:r>
              <a:rPr lang="es-MX" sz="3300" b="1" u="sng" dirty="0" smtClean="0"/>
              <a:t>Las </a:t>
            </a:r>
            <a:r>
              <a:rPr lang="es-MX" sz="3300" b="1" u="sng" dirty="0"/>
              <a:t>actas de las Asambleas Extraordinarias serán protocolizadas ante fedatario público e inscritas en el Registro Público de Comercio.</a:t>
            </a:r>
            <a:endParaRPr lang="es-MX" sz="33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980728"/>
            <a:ext cx="8229600" cy="4752529"/>
          </a:xfrm>
        </p:spPr>
        <p:txBody>
          <a:bodyPr>
            <a:normAutofit fontScale="85000" lnSpcReduction="20000"/>
          </a:bodyPr>
          <a:lstStyle/>
          <a:p>
            <a:pPr algn="just">
              <a:buNone/>
            </a:pPr>
            <a:r>
              <a:rPr lang="es-MX" dirty="0" smtClean="0"/>
              <a:t>	</a:t>
            </a:r>
            <a:r>
              <a:rPr lang="es-MX" sz="3000" dirty="0" smtClean="0"/>
              <a:t>Sin </a:t>
            </a:r>
            <a:r>
              <a:rPr lang="es-MX" sz="3000" dirty="0"/>
              <a:t>embargo, como ya se mencionó previamente, la LGSM  más adelante dedica un capítulo a las </a:t>
            </a:r>
            <a:r>
              <a:rPr lang="es-MX" sz="3000" u="sng" dirty="0"/>
              <a:t>Sociedades de Capital Variable</a:t>
            </a:r>
            <a:r>
              <a:rPr lang="es-MX" sz="3000" dirty="0"/>
              <a:t>, el cual nos deja una puerta abierta para hacerlo más sencillo.</a:t>
            </a:r>
          </a:p>
          <a:p>
            <a:pPr algn="just">
              <a:buNone/>
            </a:pPr>
            <a:r>
              <a:rPr lang="es-MX" sz="3000" b="1" dirty="0"/>
              <a:t> </a:t>
            </a:r>
            <a:endParaRPr lang="es-MX" sz="3000" dirty="0"/>
          </a:p>
          <a:p>
            <a:pPr algn="just">
              <a:buNone/>
            </a:pPr>
            <a:r>
              <a:rPr lang="es-MX" sz="3000" b="1" dirty="0" smtClean="0"/>
              <a:t>	Artículo </a:t>
            </a:r>
            <a:r>
              <a:rPr lang="es-MX" sz="3000" b="1" dirty="0"/>
              <a:t>213 LGSM.- </a:t>
            </a:r>
            <a:r>
              <a:rPr lang="es-MX" sz="3000" dirty="0"/>
              <a:t>En las sociedades de capital variable el capital social será susceptible de aumento por aportaciones posteriores de los socios o por la admisión de nuevos socios, y de disminución de dicho capital por retiro parcial o total de las aportaciones, </a:t>
            </a:r>
            <a:r>
              <a:rPr lang="es-MX" sz="3000" b="1" u="sng" dirty="0"/>
              <a:t>sin más formalidades que las establecidas por este capítulo.</a:t>
            </a:r>
            <a:endParaRPr lang="es-MX" sz="3000" dirty="0"/>
          </a:p>
          <a:p>
            <a:endParaRPr lang="es-MX"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620688"/>
            <a:ext cx="8676456" cy="5544616"/>
          </a:xfrm>
        </p:spPr>
        <p:txBody>
          <a:bodyPr>
            <a:normAutofit fontScale="55000" lnSpcReduction="20000"/>
          </a:bodyPr>
          <a:lstStyle/>
          <a:p>
            <a:pPr algn="just">
              <a:buNone/>
            </a:pPr>
            <a:r>
              <a:rPr lang="es-MX" b="1" dirty="0" smtClean="0"/>
              <a:t>	</a:t>
            </a:r>
            <a:r>
              <a:rPr lang="es-MX" sz="3700" b="1" dirty="0" smtClean="0"/>
              <a:t>c).- </a:t>
            </a:r>
            <a:r>
              <a:rPr lang="es-MX" sz="3700" b="1" dirty="0"/>
              <a:t>Derecho preferente: </a:t>
            </a:r>
            <a:endParaRPr lang="es-MX" sz="3700" dirty="0"/>
          </a:p>
          <a:p>
            <a:pPr algn="just">
              <a:buNone/>
            </a:pPr>
            <a:r>
              <a:rPr lang="es-MX" sz="3700" dirty="0" smtClean="0"/>
              <a:t>	Conceder </a:t>
            </a:r>
            <a:r>
              <a:rPr lang="es-MX" sz="3700" dirty="0"/>
              <a:t>a todos los accionistas o socios (salvo estatutos modernos) la posibilidad de participar en dicho incremento en proporción a su participación que tengan en el capital social de la emisora. </a:t>
            </a:r>
            <a:r>
              <a:rPr lang="es-MX" sz="3700" b="1" dirty="0"/>
              <a:t> </a:t>
            </a:r>
            <a:endParaRPr lang="es-MX" sz="3700" dirty="0"/>
          </a:p>
          <a:p>
            <a:pPr algn="just">
              <a:buNone/>
            </a:pPr>
            <a:r>
              <a:rPr lang="es-ES" sz="3700" b="1" dirty="0"/>
              <a:t> </a:t>
            </a:r>
            <a:endParaRPr lang="es-MX" sz="3700" dirty="0"/>
          </a:p>
          <a:p>
            <a:pPr algn="just">
              <a:buNone/>
            </a:pPr>
            <a:r>
              <a:rPr lang="es-ES" sz="3700" b="1" dirty="0" smtClean="0"/>
              <a:t>	Artículo </a:t>
            </a:r>
            <a:r>
              <a:rPr lang="es-ES" sz="3700" b="1" dirty="0"/>
              <a:t>132.</a:t>
            </a:r>
            <a:r>
              <a:rPr lang="es-ES" sz="3700" dirty="0"/>
              <a:t> Los accionistas tendrán </a:t>
            </a:r>
            <a:r>
              <a:rPr lang="es-ES" sz="3700" b="1" u="sng" dirty="0"/>
              <a:t>derecho preferente</a:t>
            </a:r>
            <a:r>
              <a:rPr lang="es-ES" sz="3700" dirty="0"/>
              <a:t>, en proporción al número de sus acciones, para suscribir las que emitan en caso de aumento del capital social. Este derecho deberá </a:t>
            </a:r>
            <a:r>
              <a:rPr lang="es-ES" sz="3700" b="1" u="sng" dirty="0"/>
              <a:t>ejercitarse</a:t>
            </a:r>
            <a:r>
              <a:rPr lang="es-ES" sz="3700" u="sng" dirty="0"/>
              <a:t> </a:t>
            </a:r>
            <a:r>
              <a:rPr lang="es-ES" sz="3700" dirty="0"/>
              <a:t>dentro de los quince días siguientes a la publicación en el </a:t>
            </a:r>
            <a:r>
              <a:rPr lang="es-ES" sz="3700" b="1" u="sng" dirty="0"/>
              <a:t>sistema electrónico establecido por la Secretaría de Economía</a:t>
            </a:r>
            <a:r>
              <a:rPr lang="es-ES" sz="3700" dirty="0"/>
              <a:t>, del acuerdo de la Asamblea sobre el aumento del capital social.</a:t>
            </a:r>
            <a:endParaRPr lang="es-MX" sz="3700" dirty="0"/>
          </a:p>
          <a:p>
            <a:pPr algn="just">
              <a:buNone/>
            </a:pPr>
            <a:r>
              <a:rPr lang="es-ES" sz="3700" b="1" dirty="0"/>
              <a:t> </a:t>
            </a:r>
            <a:endParaRPr lang="es-MX" sz="3700" dirty="0"/>
          </a:p>
          <a:p>
            <a:pPr algn="just">
              <a:buNone/>
            </a:pPr>
            <a:r>
              <a:rPr lang="es-ES" sz="3700" b="1" dirty="0" smtClean="0"/>
              <a:t>	Nota</a:t>
            </a:r>
            <a:r>
              <a:rPr lang="es-ES" sz="3700" b="1" dirty="0"/>
              <a:t>: </a:t>
            </a:r>
            <a:r>
              <a:rPr lang="es-ES" sz="3700" dirty="0"/>
              <a:t>Si alguien conoce a un diputado o Senador por favor edúquelo para que entienda que los derechos no se ejercitan, se ejercen. Los músculos si pueden ejercitarse.</a:t>
            </a:r>
            <a:endParaRPr lang="es-MX" sz="3700" dirty="0"/>
          </a:p>
          <a:p>
            <a:endParaRPr lang="es-MX"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692696"/>
            <a:ext cx="8229600" cy="4968552"/>
          </a:xfrm>
        </p:spPr>
        <p:txBody>
          <a:bodyPr>
            <a:normAutofit fontScale="92500" lnSpcReduction="10000"/>
          </a:bodyPr>
          <a:lstStyle/>
          <a:p>
            <a:pPr algn="just">
              <a:buNone/>
            </a:pPr>
            <a:r>
              <a:rPr lang="es-MX" dirty="0" smtClean="0"/>
              <a:t>	Es </a:t>
            </a:r>
            <a:r>
              <a:rPr lang="es-MX" dirty="0"/>
              <a:t>muy delicado cuidar la publicación que se deba efectuar para que todos los accionistas estén en posibilidad de  enterarse de la intención de llevar a cabo un incremento de capital social y puedan ejercer su derecho para participar en el </a:t>
            </a:r>
            <a:r>
              <a:rPr lang="es-MX" dirty="0" smtClean="0"/>
              <a:t>mismo.</a:t>
            </a:r>
          </a:p>
          <a:p>
            <a:pPr algn="just">
              <a:buNone/>
            </a:pPr>
            <a:endParaRPr lang="es-MX" dirty="0" smtClean="0"/>
          </a:p>
          <a:p>
            <a:pPr algn="just">
              <a:buNone/>
            </a:pPr>
            <a:r>
              <a:rPr lang="es-MX" dirty="0"/>
              <a:t>	</a:t>
            </a:r>
            <a:r>
              <a:rPr lang="es-MX" dirty="0" smtClean="0"/>
              <a:t>Sin </a:t>
            </a:r>
            <a:r>
              <a:rPr lang="es-MX" dirty="0"/>
              <a:t>embargo, dicha obligación puede ahora ser “limitada e incluso eliminada” conforme</a:t>
            </a:r>
            <a:r>
              <a:rPr lang="es-MX" b="1" dirty="0"/>
              <a:t> a</a:t>
            </a:r>
            <a:r>
              <a:rPr lang="es-MX" dirty="0"/>
              <a:t>l inciso e) de la fracción VII del nuevo artículo 91 de la LGSM, ya que el derecho a participar en los incrementos de capital podrá ser reservado para determinadas clases de acciones.</a:t>
            </a:r>
          </a:p>
          <a:p>
            <a:endParaRPr lang="es-MX"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124744"/>
            <a:ext cx="8352928" cy="5733256"/>
          </a:xfrm>
        </p:spPr>
        <p:txBody>
          <a:bodyPr>
            <a:normAutofit fontScale="40000" lnSpcReduction="20000"/>
          </a:bodyPr>
          <a:lstStyle/>
          <a:p>
            <a:pPr algn="just">
              <a:buNone/>
            </a:pPr>
            <a:r>
              <a:rPr lang="es-ES" b="1" dirty="0" smtClean="0"/>
              <a:t>	</a:t>
            </a:r>
            <a:r>
              <a:rPr lang="es-ES" sz="4000" b="1" dirty="0" smtClean="0"/>
              <a:t>Artículo </a:t>
            </a:r>
            <a:r>
              <a:rPr lang="es-ES" sz="4000" b="1" dirty="0"/>
              <a:t>91.</a:t>
            </a:r>
            <a:r>
              <a:rPr lang="es-ES" sz="4000" dirty="0"/>
              <a:t> La escritura constitutiva o póliza de la sociedad anónima deberá contener, además de los datos requeridos por el artículo 6o., los siguientes:</a:t>
            </a:r>
            <a:endParaRPr lang="es-MX" sz="4000" dirty="0"/>
          </a:p>
          <a:p>
            <a:pPr algn="just">
              <a:buNone/>
            </a:pPr>
            <a:r>
              <a:rPr lang="es-MX" sz="4000" dirty="0"/>
              <a:t> </a:t>
            </a:r>
          </a:p>
          <a:p>
            <a:pPr algn="just">
              <a:buNone/>
            </a:pPr>
            <a:r>
              <a:rPr lang="es-ES" sz="4000" b="1" dirty="0" smtClean="0"/>
              <a:t>	VII</a:t>
            </a:r>
            <a:r>
              <a:rPr lang="es-ES" sz="4000" b="1" dirty="0"/>
              <a:t>.</a:t>
            </a:r>
            <a:r>
              <a:rPr lang="es-ES" sz="4000" dirty="0"/>
              <a:t> En su caso, las estipulaciones que:</a:t>
            </a:r>
            <a:endParaRPr lang="es-MX" sz="4000" dirty="0"/>
          </a:p>
          <a:p>
            <a:pPr algn="just">
              <a:buNone/>
            </a:pPr>
            <a:r>
              <a:rPr lang="es-ES" sz="4000" b="1" dirty="0" smtClean="0"/>
              <a:t>	e</a:t>
            </a:r>
            <a:r>
              <a:rPr lang="es-ES" sz="4000" b="1" dirty="0"/>
              <a:t>)</a:t>
            </a:r>
            <a:r>
              <a:rPr lang="es-ES" sz="4000" dirty="0"/>
              <a:t> </a:t>
            </a:r>
            <a:r>
              <a:rPr lang="es-ES" sz="4000" b="1" u="sng" dirty="0"/>
              <a:t>Amplíen, limiten o nieguen el derecho de suscripción preferente</a:t>
            </a:r>
            <a:r>
              <a:rPr lang="es-ES" sz="4000" dirty="0"/>
              <a:t> a que se refiere el artículo 132 de la Ley General de Sociedades Mercantiles.</a:t>
            </a:r>
            <a:endParaRPr lang="es-MX" sz="4000" dirty="0"/>
          </a:p>
          <a:p>
            <a:pPr algn="just">
              <a:buNone/>
            </a:pPr>
            <a:r>
              <a:rPr lang="es-ES" sz="4000" dirty="0"/>
              <a:t>  </a:t>
            </a:r>
            <a:endParaRPr lang="es-MX" sz="4000" dirty="0"/>
          </a:p>
          <a:p>
            <a:pPr algn="just">
              <a:buNone/>
            </a:pPr>
            <a:r>
              <a:rPr lang="es-ES" sz="4000" b="1" dirty="0" smtClean="0"/>
              <a:t>	Artículo </a:t>
            </a:r>
            <a:r>
              <a:rPr lang="es-ES" sz="4000" b="1" dirty="0"/>
              <a:t>198 LGSM.</a:t>
            </a:r>
            <a:r>
              <a:rPr lang="es-ES" sz="4000" dirty="0"/>
              <a:t> Sin perjuicio de lo que dispongan las leyes especiales, los accionistas de las sociedades anónimas podrán convenir entre ellos:</a:t>
            </a:r>
            <a:endParaRPr lang="es-MX" sz="4000" dirty="0"/>
          </a:p>
          <a:p>
            <a:pPr algn="just">
              <a:buNone/>
            </a:pPr>
            <a:r>
              <a:rPr lang="es-ES" sz="4000" dirty="0"/>
              <a:t> </a:t>
            </a:r>
            <a:endParaRPr lang="es-MX" sz="4000" dirty="0"/>
          </a:p>
          <a:p>
            <a:pPr algn="just">
              <a:buNone/>
            </a:pPr>
            <a:r>
              <a:rPr lang="es-ES" sz="4000" b="1" dirty="0" smtClean="0"/>
              <a:t>	I </a:t>
            </a:r>
            <a:r>
              <a:rPr lang="es-ES" sz="4000" dirty="0"/>
              <a:t>Derechos y obligaciones que establezcan opciones de compra o venta de las acciones representativas del capital social de la sociedad, tales como:</a:t>
            </a:r>
            <a:endParaRPr lang="es-MX" sz="4000" dirty="0"/>
          </a:p>
          <a:p>
            <a:pPr algn="just">
              <a:buNone/>
            </a:pPr>
            <a:r>
              <a:rPr lang="es-ES" sz="4000" b="1" dirty="0"/>
              <a:t> </a:t>
            </a:r>
            <a:r>
              <a:rPr lang="es-ES" sz="4000" b="1" dirty="0" smtClean="0"/>
              <a:t>	a</a:t>
            </a:r>
            <a:r>
              <a:rPr lang="es-ES" sz="4000" b="1" dirty="0"/>
              <a:t>)…</a:t>
            </a:r>
            <a:endParaRPr lang="es-MX" sz="4000" dirty="0"/>
          </a:p>
          <a:p>
            <a:pPr algn="just">
              <a:buNone/>
            </a:pPr>
            <a:r>
              <a:rPr lang="es-ES" sz="4000" b="1" dirty="0" smtClean="0"/>
              <a:t>	b</a:t>
            </a:r>
            <a:r>
              <a:rPr lang="es-ES" sz="4000" b="1" dirty="0"/>
              <a:t>)…</a:t>
            </a:r>
            <a:endParaRPr lang="es-MX" sz="4000" dirty="0"/>
          </a:p>
          <a:p>
            <a:pPr algn="just">
              <a:buNone/>
            </a:pPr>
            <a:r>
              <a:rPr lang="es-ES" sz="4000" b="1" dirty="0" smtClean="0"/>
              <a:t>	c</a:t>
            </a:r>
            <a:r>
              <a:rPr lang="es-ES" sz="4000" b="1" dirty="0"/>
              <a:t>)…</a:t>
            </a:r>
            <a:endParaRPr lang="es-MX" sz="4000" dirty="0"/>
          </a:p>
          <a:p>
            <a:pPr algn="just">
              <a:buNone/>
            </a:pPr>
            <a:r>
              <a:rPr lang="es-ES" sz="4000" b="1" dirty="0" smtClean="0"/>
              <a:t>	d</a:t>
            </a:r>
            <a:r>
              <a:rPr lang="es-ES" sz="4000" b="1" dirty="0"/>
              <a:t>)</a:t>
            </a:r>
            <a:r>
              <a:rPr lang="es-ES" sz="4000" dirty="0"/>
              <a:t> </a:t>
            </a:r>
            <a:r>
              <a:rPr lang="es-ES" sz="4000" b="1" u="sng" dirty="0"/>
              <a:t>Que uno o varios accionistas queden obligados a suscribir y pagar cierto número de acciones representativas del capital social de la sociedad, a un precio determinado o determinable, y</a:t>
            </a:r>
            <a:endParaRPr lang="es-MX" sz="4000" dirty="0"/>
          </a:p>
          <a:p>
            <a:pPr algn="just">
              <a:buNone/>
            </a:pPr>
            <a:r>
              <a:rPr lang="es-ES" sz="4000" dirty="0" smtClean="0"/>
              <a:t>	</a:t>
            </a:r>
            <a:r>
              <a:rPr lang="es-ES" sz="4000" dirty="0"/>
              <a:t> </a:t>
            </a:r>
            <a:r>
              <a:rPr lang="es-ES" sz="4000" b="1" dirty="0" smtClean="0"/>
              <a:t>e</a:t>
            </a:r>
            <a:r>
              <a:rPr lang="es-ES" sz="4000" b="1" dirty="0"/>
              <a:t>)</a:t>
            </a:r>
            <a:r>
              <a:rPr lang="es-ES" sz="4000" dirty="0"/>
              <a:t> Otros derechos y obligaciones de naturaleza análoga;</a:t>
            </a:r>
            <a:endParaRPr lang="es-MX" sz="4000" dirty="0"/>
          </a:p>
          <a:p>
            <a:endParaRPr lang="es-MX"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412776"/>
            <a:ext cx="8229600" cy="4896544"/>
          </a:xfrm>
        </p:spPr>
        <p:txBody>
          <a:bodyPr>
            <a:normAutofit fontScale="55000" lnSpcReduction="20000"/>
          </a:bodyPr>
          <a:lstStyle/>
          <a:p>
            <a:pPr algn="just">
              <a:buNone/>
            </a:pPr>
            <a:r>
              <a:rPr lang="es-MX" sz="4400" dirty="0" smtClean="0"/>
              <a:t>	En </a:t>
            </a:r>
            <a:r>
              <a:rPr lang="es-MX" sz="4400" dirty="0"/>
              <a:t>las Sociedades de Responsabilidad Limitada ya existía la posibilidad (y aún existe) de que los incrementos de capital fuesen suscritos solo por determinados socios, lo que la hacía en ese tema mucho más versátil e interesante que una sociedad anónima.</a:t>
            </a:r>
          </a:p>
          <a:p>
            <a:pPr algn="just">
              <a:buNone/>
            </a:pPr>
            <a:r>
              <a:rPr lang="es-MX" sz="4400" b="1" dirty="0"/>
              <a:t> </a:t>
            </a:r>
            <a:endParaRPr lang="es-MX" sz="4400" dirty="0"/>
          </a:p>
          <a:p>
            <a:pPr algn="just">
              <a:buNone/>
            </a:pPr>
            <a:r>
              <a:rPr lang="es-MX" sz="4400" b="1" dirty="0" smtClean="0"/>
              <a:t>	Artículo </a:t>
            </a:r>
            <a:r>
              <a:rPr lang="es-MX" sz="4400" b="1" dirty="0"/>
              <a:t>72.- </a:t>
            </a:r>
            <a:r>
              <a:rPr lang="es-MX" sz="4400" dirty="0"/>
              <a:t>En los aumentos del capital social se observarán las mismas reglas de la constitución de la sociedad.</a:t>
            </a:r>
          </a:p>
          <a:p>
            <a:pPr>
              <a:buNone/>
            </a:pPr>
            <a:r>
              <a:rPr lang="es-MX" sz="4400" dirty="0"/>
              <a:t> </a:t>
            </a:r>
          </a:p>
          <a:p>
            <a:pPr>
              <a:buNone/>
            </a:pPr>
            <a:r>
              <a:rPr lang="es-MX" sz="4400" dirty="0" smtClean="0"/>
              <a:t>	</a:t>
            </a:r>
            <a:endParaRPr lang="es-MX" sz="4400" dirty="0"/>
          </a:p>
          <a:p>
            <a:pPr>
              <a:buNone/>
            </a:pPr>
            <a:r>
              <a:rPr lang="es-MX" dirty="0"/>
              <a:t> </a:t>
            </a:r>
          </a:p>
          <a:p>
            <a:endParaRPr lang="es-MX"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764704"/>
            <a:ext cx="8208912" cy="4968553"/>
          </a:xfrm>
        </p:spPr>
        <p:txBody>
          <a:bodyPr>
            <a:normAutofit fontScale="92500" lnSpcReduction="20000"/>
          </a:bodyPr>
          <a:lstStyle/>
          <a:p>
            <a:pPr algn="just">
              <a:buNone/>
            </a:pPr>
            <a:r>
              <a:rPr lang="es-MX" dirty="0" smtClean="0"/>
              <a:t>	Los socios tendrán, en proporción a sus partes sociales, preferencia para suscribir las nuevamente emitidas, </a:t>
            </a:r>
            <a:r>
              <a:rPr lang="es-MX" b="1" u="sng" dirty="0" smtClean="0"/>
              <a:t>a no ser que este privilegio lo supriman el contrato social o el acuerdo de la asamblea que decida el aumento del capital social</a:t>
            </a:r>
            <a:r>
              <a:rPr lang="es-MX" dirty="0" smtClean="0"/>
              <a:t>.</a:t>
            </a:r>
          </a:p>
          <a:p>
            <a:pPr algn="just">
              <a:buNone/>
            </a:pPr>
            <a:endParaRPr lang="es-MX" dirty="0" smtClean="0"/>
          </a:p>
          <a:p>
            <a:pPr algn="just">
              <a:buNone/>
            </a:pPr>
            <a:r>
              <a:rPr lang="es-MX" dirty="0" smtClean="0"/>
              <a:t>	En </a:t>
            </a:r>
            <a:r>
              <a:rPr lang="es-MX" dirty="0"/>
              <a:t>caso de que existan limitaciones establecidas conforme a la Ley de Inversión Extranjera, se deberán observar las mismas, ya que un incremento en el cual no participen todos los socios en forma proporcional a su actual posición, podría modificar el porcentaje de inversión extranjera presente en el capital social de  una empresa.</a:t>
            </a:r>
          </a:p>
          <a:p>
            <a:endParaRPr lang="es-MX"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204864"/>
            <a:ext cx="8229600" cy="1143000"/>
          </a:xfrm>
        </p:spPr>
        <p:txBody>
          <a:bodyPr/>
          <a:lstStyle/>
          <a:p>
            <a:pPr algn="ctr"/>
            <a:r>
              <a:rPr lang="es-MX" b="1" dirty="0" smtClean="0"/>
              <a:t>I.- LIBROS SOCIALES</a:t>
            </a:r>
            <a:endParaRPr lang="es-MX" dirty="0"/>
          </a:p>
        </p:txBody>
      </p:sp>
      <p:pic>
        <p:nvPicPr>
          <p:cNvPr id="6146" name="Imagen 1" descr="cid:image001.png@01CF0B9A.29251940"/>
          <p:cNvPicPr>
            <a:picLocks noChangeAspect="1" noChangeArrowheads="1"/>
          </p:cNvPicPr>
          <p:nvPr/>
        </p:nvPicPr>
        <p:blipFill>
          <a:blip r:embed="rId2" cstate="print"/>
          <a:srcRect/>
          <a:stretch>
            <a:fillRect/>
          </a:stretch>
        </p:blipFill>
        <p:spPr bwMode="auto">
          <a:xfrm>
            <a:off x="7216775" y="5402262"/>
            <a:ext cx="1927225" cy="1455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256584"/>
          </a:xfrm>
        </p:spPr>
        <p:txBody>
          <a:bodyPr>
            <a:normAutofit fontScale="77500" lnSpcReduction="20000"/>
          </a:bodyPr>
          <a:lstStyle/>
          <a:p>
            <a:pPr algn="just">
              <a:buNone/>
            </a:pPr>
            <a:r>
              <a:rPr lang="es-MX" b="1" dirty="0" smtClean="0"/>
              <a:t>	d</a:t>
            </a:r>
            <a:r>
              <a:rPr lang="es-MX" b="1" dirty="0"/>
              <a:t>).- Determinar de dónde provendrán los recursos para el incremento de capital</a:t>
            </a:r>
            <a:r>
              <a:rPr lang="es-MX" b="1" dirty="0" smtClean="0"/>
              <a:t>.</a:t>
            </a:r>
          </a:p>
          <a:p>
            <a:pPr algn="just">
              <a:buNone/>
            </a:pPr>
            <a:endParaRPr lang="es-MX" dirty="0"/>
          </a:p>
          <a:p>
            <a:pPr algn="just">
              <a:buNone/>
            </a:pPr>
            <a:r>
              <a:rPr lang="es-MX" dirty="0" smtClean="0"/>
              <a:t>	Una </a:t>
            </a:r>
            <a:r>
              <a:rPr lang="es-MX" dirty="0"/>
              <a:t>opción es que los socios o accionistas actuales suscriban las nuevas acciones que se emitan, o bien aceptar a más personas como nuevos socios o accionistas.</a:t>
            </a:r>
          </a:p>
          <a:p>
            <a:pPr algn="just">
              <a:buNone/>
            </a:pPr>
            <a:r>
              <a:rPr lang="es-MX" dirty="0" smtClean="0"/>
              <a:t>	Adicionalmente</a:t>
            </a:r>
            <a:r>
              <a:rPr lang="es-MX" dirty="0"/>
              <a:t>, se podrá efectuar la capitalización de diversas partidas, tales </a:t>
            </a:r>
            <a:r>
              <a:rPr lang="es-MX" dirty="0" smtClean="0"/>
              <a:t>como:</a:t>
            </a:r>
          </a:p>
          <a:p>
            <a:pPr algn="just">
              <a:buNone/>
            </a:pPr>
            <a:endParaRPr lang="es-MX" dirty="0" smtClean="0"/>
          </a:p>
          <a:p>
            <a:pPr lvl="1" algn="just"/>
            <a:r>
              <a:rPr lang="es-MX" sz="3200" dirty="0" smtClean="0"/>
              <a:t>Utilidades </a:t>
            </a:r>
            <a:r>
              <a:rPr lang="es-MX" sz="3200" dirty="0"/>
              <a:t>retenidas. </a:t>
            </a:r>
          </a:p>
          <a:p>
            <a:pPr lvl="1" algn="just"/>
            <a:r>
              <a:rPr lang="es-MX" sz="3200" dirty="0"/>
              <a:t>Reservas de valuación o de revaluación.</a:t>
            </a:r>
          </a:p>
          <a:p>
            <a:pPr lvl="1" algn="just"/>
            <a:r>
              <a:rPr lang="es-MX" sz="3200" dirty="0"/>
              <a:t>Primas sobre acciones.</a:t>
            </a:r>
          </a:p>
          <a:p>
            <a:pPr lvl="1" algn="just"/>
            <a:r>
              <a:rPr lang="es-MX" sz="3200" dirty="0"/>
              <a:t>Reservas. (Importancia de integrar la Reserva Legal a que alude el Art. 20 y 21 LGSM)</a:t>
            </a:r>
          </a:p>
          <a:p>
            <a:pPr lvl="1" algn="just"/>
            <a:r>
              <a:rPr lang="es-MX" sz="3200" dirty="0"/>
              <a:t>Aportaciones previas de los accionistas.</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692696"/>
            <a:ext cx="8147248" cy="4896545"/>
          </a:xfrm>
        </p:spPr>
        <p:txBody>
          <a:bodyPr>
            <a:normAutofit fontScale="92500" lnSpcReduction="20000"/>
          </a:bodyPr>
          <a:lstStyle/>
          <a:p>
            <a:pPr algn="just">
              <a:buNone/>
            </a:pPr>
            <a:r>
              <a:rPr lang="es-MX" b="1" dirty="0" smtClean="0"/>
              <a:t>	Artículo </a:t>
            </a:r>
            <a:r>
              <a:rPr lang="es-MX" b="1" dirty="0"/>
              <a:t>116.- </a:t>
            </a:r>
            <a:r>
              <a:rPr lang="es-MX" dirty="0"/>
              <a:t>Solamente serán liberadas las acciones cuyo valor esté totalmente cubierto y aquellas que se entreguen a los accionistas según acuerdo de la </a:t>
            </a:r>
            <a:r>
              <a:rPr lang="es-MX" b="1" dirty="0"/>
              <a:t>asamblea general extraordinaria</a:t>
            </a:r>
            <a:r>
              <a:rPr lang="es-MX" dirty="0"/>
              <a:t>, como resultado de la capitalización de primas sobre acciones o de otras aportaciones previas de los accionistas, así como de capitalización de utilidades retenidas o de reservas de valuación o de revaluación. Cuando se trate de capitalización de utilidades retenidas o de reservas de valuación o de revaluación, éstas deberán haber sido previamente reconocidas en estados financieros debidamente aprobados por la asamblea de accionistas.</a:t>
            </a:r>
          </a:p>
          <a:p>
            <a:endParaRPr lang="es-MX"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7931224" cy="4680520"/>
          </a:xfrm>
        </p:spPr>
        <p:txBody>
          <a:bodyPr>
            <a:normAutofit lnSpcReduction="10000"/>
          </a:bodyPr>
          <a:lstStyle/>
          <a:p>
            <a:pPr algn="just">
              <a:buNone/>
            </a:pPr>
            <a:r>
              <a:rPr lang="es-MX" dirty="0" smtClean="0"/>
              <a:t>	Tratándose </a:t>
            </a:r>
            <a:r>
              <a:rPr lang="es-MX" dirty="0"/>
              <a:t>de reservas de valuación o de revaluación, éstas deberán estar apoyadas en avalúos efectuados por valuadores independientes autorizados por la Comisión Nacional de Valores, instituciones de crédito o corredores públicos titulados.</a:t>
            </a:r>
          </a:p>
          <a:p>
            <a:pPr algn="just"/>
            <a:endParaRPr lang="es-MX" dirty="0"/>
          </a:p>
          <a:p>
            <a:pPr algn="just">
              <a:buNone/>
            </a:pPr>
            <a:r>
              <a:rPr lang="es-MX" dirty="0" smtClean="0"/>
              <a:t>	Cabe </a:t>
            </a:r>
            <a:r>
              <a:rPr lang="es-MX" dirty="0"/>
              <a:t>adelantar que este es el único artículo de la LGSM que menciona o hace alusión indirecta a las llamadas “Aportaciones para futuros aumentos de capital”.</a:t>
            </a:r>
          </a:p>
          <a:p>
            <a:endParaRPr lang="es-MX"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40768"/>
            <a:ext cx="7931224" cy="4752528"/>
          </a:xfrm>
        </p:spPr>
        <p:txBody>
          <a:bodyPr>
            <a:normAutofit fontScale="92500" lnSpcReduction="10000"/>
          </a:bodyPr>
          <a:lstStyle/>
          <a:p>
            <a:pPr algn="just">
              <a:buNone/>
            </a:pPr>
            <a:r>
              <a:rPr lang="es-MX" dirty="0"/>
              <a:t>	</a:t>
            </a:r>
            <a:r>
              <a:rPr lang="es-MX" b="1" dirty="0" smtClean="0"/>
              <a:t>e</a:t>
            </a:r>
            <a:r>
              <a:rPr lang="es-MX" b="1" dirty="0"/>
              <a:t>).- Determinar el monto que deberán aportar los suscriptores cuando se trate de nuevas aportaciones</a:t>
            </a:r>
            <a:r>
              <a:rPr lang="es-MX" b="1" dirty="0" smtClean="0"/>
              <a:t>.</a:t>
            </a:r>
          </a:p>
          <a:p>
            <a:pPr algn="just">
              <a:buNone/>
            </a:pPr>
            <a:endParaRPr lang="es-MX" dirty="0"/>
          </a:p>
          <a:p>
            <a:pPr algn="just">
              <a:buNone/>
            </a:pPr>
            <a:r>
              <a:rPr lang="es-MX" dirty="0" smtClean="0"/>
              <a:t>	El </a:t>
            </a:r>
            <a:r>
              <a:rPr lang="es-MX" dirty="0"/>
              <a:t>tema no resulta muy relevante cuando todos los socios participarán en proporción a sus actuales posiciones, pero de lo contrario podría haber diluciones injustas al suscribir acciones por ejemplo conforme al valor nominal cuando la empresa ya tenga un capital contable mayor al capital social.</a:t>
            </a:r>
          </a:p>
          <a:p>
            <a:pPr algn="just">
              <a:buNone/>
            </a:pPr>
            <a:r>
              <a:rPr lang="es-MX" dirty="0" smtClean="0"/>
              <a:t>	</a:t>
            </a:r>
            <a:endParaRPr lang="es-MX" dirty="0"/>
          </a:p>
          <a:p>
            <a:endParaRPr lang="es-MX"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484784"/>
            <a:ext cx="8064896" cy="4824536"/>
          </a:xfrm>
        </p:spPr>
        <p:txBody>
          <a:bodyPr>
            <a:normAutofit/>
          </a:bodyPr>
          <a:lstStyle/>
          <a:p>
            <a:pPr algn="just">
              <a:buNone/>
            </a:pPr>
            <a:r>
              <a:rPr lang="es-MX" dirty="0" smtClean="0"/>
              <a:t>	Es un tema que de no tratarse previamente en los estatutos o acuerdos de accionistas o socios podrían generar grandes problemas. </a:t>
            </a:r>
          </a:p>
          <a:p>
            <a:pPr algn="just">
              <a:buNone/>
            </a:pPr>
            <a:endParaRPr lang="es-MX" dirty="0" smtClean="0"/>
          </a:p>
          <a:p>
            <a:pPr algn="just">
              <a:buNone/>
            </a:pPr>
            <a:r>
              <a:rPr lang="es-MX" dirty="0" smtClean="0"/>
              <a:t>	Es </a:t>
            </a:r>
            <a:r>
              <a:rPr lang="es-MX" dirty="0"/>
              <a:t>importante determinar mecanismos para solicitar “primas por la colocación de las acciones”, considerando que el monto cubierto por dicha “prima” no es parte del capital social.</a:t>
            </a:r>
          </a:p>
          <a:p>
            <a:pPr algn="just">
              <a:buNone/>
            </a:pPr>
            <a:r>
              <a:rPr lang="es-MX" dirty="0" smtClean="0"/>
              <a:t>	</a:t>
            </a:r>
            <a:endParaRPr lang="es-MX" dirty="0"/>
          </a:p>
          <a:p>
            <a:endParaRPr lang="es-MX"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548681"/>
            <a:ext cx="8229600" cy="5112568"/>
          </a:xfrm>
        </p:spPr>
        <p:txBody>
          <a:bodyPr>
            <a:normAutofit fontScale="92500" lnSpcReduction="10000"/>
          </a:bodyPr>
          <a:lstStyle/>
          <a:p>
            <a:pPr algn="just">
              <a:buNone/>
            </a:pPr>
            <a:r>
              <a:rPr lang="es-MX" dirty="0" smtClean="0"/>
              <a:t>	El </a:t>
            </a:r>
            <a:r>
              <a:rPr lang="es-MX" dirty="0"/>
              <a:t>tema se complica por el artículo 115 LGSM cuando el capital contable es menor al capital social, pues podría ser complejo que un nuevo socio esté dispuesto a aportar más dinero del que realmente valen las acciones.</a:t>
            </a:r>
          </a:p>
          <a:p>
            <a:pPr algn="just">
              <a:buNone/>
            </a:pPr>
            <a:r>
              <a:rPr lang="es-MX" b="1" dirty="0"/>
              <a:t> </a:t>
            </a:r>
            <a:endParaRPr lang="es-MX" dirty="0"/>
          </a:p>
          <a:p>
            <a:pPr algn="just">
              <a:buNone/>
            </a:pPr>
            <a:r>
              <a:rPr lang="es-MX" b="1" dirty="0" smtClean="0"/>
              <a:t>	Artículo </a:t>
            </a:r>
            <a:r>
              <a:rPr lang="es-MX" b="1" dirty="0"/>
              <a:t>115 LGSM.- </a:t>
            </a:r>
            <a:r>
              <a:rPr lang="es-MX" dirty="0"/>
              <a:t>Se prohíbe a las sociedades anónimas </a:t>
            </a:r>
            <a:r>
              <a:rPr lang="es-MX" b="1" u="sng" dirty="0"/>
              <a:t>emitir acciones por una suma menor de su valor nominal.</a:t>
            </a:r>
            <a:endParaRPr lang="es-MX" dirty="0"/>
          </a:p>
          <a:p>
            <a:pPr algn="just">
              <a:buNone/>
            </a:pPr>
            <a:r>
              <a:rPr lang="es-MX" dirty="0"/>
              <a:t> </a:t>
            </a:r>
          </a:p>
          <a:p>
            <a:pPr algn="just">
              <a:buNone/>
            </a:pPr>
            <a:r>
              <a:rPr lang="es-MX" dirty="0" smtClean="0"/>
              <a:t>	Una </a:t>
            </a:r>
            <a:r>
              <a:rPr lang="es-MX" dirty="0"/>
              <a:t>solución es que se le emitan con acciones con mayores privilegios (por ejemplo, más utilidades por determinado tiempo).</a:t>
            </a:r>
          </a:p>
          <a:p>
            <a:endParaRPr lang="es-MX"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003232" cy="5040560"/>
          </a:xfrm>
        </p:spPr>
        <p:txBody>
          <a:bodyPr>
            <a:normAutofit fontScale="92500" lnSpcReduction="20000"/>
          </a:bodyPr>
          <a:lstStyle/>
          <a:p>
            <a:pPr>
              <a:buNone/>
            </a:pPr>
            <a:r>
              <a:rPr lang="es-MX" b="1" dirty="0" smtClean="0"/>
              <a:t>	f</a:t>
            </a:r>
            <a:r>
              <a:rPr lang="es-MX" b="1" dirty="0"/>
              <a:t>).- Evidencia de la aportación</a:t>
            </a:r>
            <a:r>
              <a:rPr lang="es-MX" b="1" dirty="0" smtClean="0"/>
              <a:t>.</a:t>
            </a:r>
          </a:p>
          <a:p>
            <a:pPr>
              <a:buNone/>
            </a:pPr>
            <a:endParaRPr lang="es-MX" dirty="0"/>
          </a:p>
          <a:p>
            <a:pPr algn="just">
              <a:buNone/>
            </a:pPr>
            <a:r>
              <a:rPr lang="es-MX" dirty="0" smtClean="0"/>
              <a:t>	Sugerimos </a:t>
            </a:r>
            <a:r>
              <a:rPr lang="es-MX" dirty="0"/>
              <a:t>que la aportación realizada por un socio o accionista deje claros rastros de su procedencia, por ejemplo, mediante un cheque con cargo a una cuenta bancaria cuyo titular sea precisamente el socio, o bien mediante una transferencia bancaria</a:t>
            </a:r>
            <a:r>
              <a:rPr lang="es-MX" dirty="0" smtClean="0"/>
              <a:t>.</a:t>
            </a:r>
          </a:p>
          <a:p>
            <a:pPr algn="just">
              <a:buNone/>
            </a:pPr>
            <a:endParaRPr lang="es-MX" dirty="0"/>
          </a:p>
          <a:p>
            <a:pPr algn="just">
              <a:buNone/>
            </a:pPr>
            <a:r>
              <a:rPr lang="es-MX" dirty="0" smtClean="0"/>
              <a:t>	Si </a:t>
            </a:r>
            <a:r>
              <a:rPr lang="es-MX" dirty="0"/>
              <a:t>los recursos provienen por ejemplo de la cuenta bancaria de un tercero, sería adecuado dejar soportado dicho acontecimiento, mediante: (i) los contratos adecuados y (</a:t>
            </a:r>
            <a:r>
              <a:rPr lang="es-MX" dirty="0" err="1"/>
              <a:t>ii</a:t>
            </a:r>
            <a:r>
              <a:rPr lang="es-MX" dirty="0"/>
              <a:t>) señalarlo en el acta de la asamblea, etc.</a:t>
            </a:r>
          </a:p>
          <a:p>
            <a:endParaRPr lang="es-MX"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548680"/>
            <a:ext cx="8229600" cy="4968552"/>
          </a:xfrm>
        </p:spPr>
        <p:txBody>
          <a:bodyPr>
            <a:normAutofit fontScale="92500" lnSpcReduction="20000"/>
          </a:bodyPr>
          <a:lstStyle/>
          <a:p>
            <a:pPr algn="just">
              <a:buNone/>
            </a:pPr>
            <a:r>
              <a:rPr lang="es-MX" b="1" dirty="0" smtClean="0"/>
              <a:t>	g</a:t>
            </a:r>
            <a:r>
              <a:rPr lang="es-MX" b="1" dirty="0"/>
              <a:t>).- Formalidades</a:t>
            </a:r>
            <a:r>
              <a:rPr lang="es-MX" b="1" dirty="0" smtClean="0"/>
              <a:t>.</a:t>
            </a:r>
          </a:p>
          <a:p>
            <a:pPr algn="just">
              <a:buNone/>
            </a:pPr>
            <a:endParaRPr lang="es-MX" dirty="0"/>
          </a:p>
          <a:p>
            <a:pPr algn="just">
              <a:buNone/>
            </a:pPr>
            <a:r>
              <a:rPr lang="es-MX" dirty="0" smtClean="0"/>
              <a:t>	Según </a:t>
            </a:r>
            <a:r>
              <a:rPr lang="es-MX" dirty="0"/>
              <a:t>el tipo de Asamblea, el acta que se levante se deberá o no formalizar ante fedatario público. Recomiendo siempre formalizarla para obtener la fecha cierta. Contemplar incluir algún tema que el Registro Público acepte inscribir, ya que curiosamente no están inscribiendo actas de aumentos de capital a no ser que afecte el mínimo que conocen como fijo</a:t>
            </a:r>
            <a:r>
              <a:rPr lang="es-MX" dirty="0" smtClean="0"/>
              <a:t>.</a:t>
            </a:r>
          </a:p>
          <a:p>
            <a:pPr algn="just">
              <a:buNone/>
            </a:pPr>
            <a:endParaRPr lang="es-MX" dirty="0"/>
          </a:p>
          <a:p>
            <a:pPr algn="just">
              <a:buNone/>
            </a:pPr>
            <a:r>
              <a:rPr lang="es-MX" dirty="0" smtClean="0"/>
              <a:t>	Pasar </a:t>
            </a:r>
            <a:r>
              <a:rPr lang="es-MX" dirty="0"/>
              <a:t>al libro de actas. Sugerimos pasar todas las actas al libro, aún cuando se hayan formalizado ante fedatario, ello a fin de llevar un orden cronológico. </a:t>
            </a:r>
          </a:p>
          <a:p>
            <a:endParaRPr lang="es-MX"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548680"/>
            <a:ext cx="8229600" cy="5040560"/>
          </a:xfrm>
        </p:spPr>
        <p:txBody>
          <a:bodyPr>
            <a:normAutofit fontScale="92500" lnSpcReduction="20000"/>
          </a:bodyPr>
          <a:lstStyle/>
          <a:p>
            <a:pPr algn="just">
              <a:buNone/>
            </a:pPr>
            <a:r>
              <a:rPr lang="es-MX" dirty="0" smtClean="0"/>
              <a:t>	Emitir </a:t>
            </a:r>
            <a:r>
              <a:rPr lang="es-MX" dirty="0"/>
              <a:t>los títulos accionarios o modificar las partes sociales que cada socio detente tratándose de una S. de R.L</a:t>
            </a:r>
            <a:r>
              <a:rPr lang="es-MX" dirty="0" smtClean="0"/>
              <a:t>.</a:t>
            </a:r>
          </a:p>
          <a:p>
            <a:pPr algn="just">
              <a:buNone/>
            </a:pPr>
            <a:endParaRPr lang="es-MX" dirty="0"/>
          </a:p>
          <a:p>
            <a:pPr algn="just">
              <a:buNone/>
            </a:pPr>
            <a:r>
              <a:rPr lang="es-MX" dirty="0" smtClean="0"/>
              <a:t>	Hacer </a:t>
            </a:r>
            <a:r>
              <a:rPr lang="es-MX" dirty="0"/>
              <a:t>registros en el libro de accionistas o socios</a:t>
            </a:r>
            <a:r>
              <a:rPr lang="es-MX" dirty="0" smtClean="0"/>
              <a:t>.</a:t>
            </a:r>
          </a:p>
          <a:p>
            <a:pPr algn="just"/>
            <a:endParaRPr lang="es-MX" dirty="0"/>
          </a:p>
          <a:p>
            <a:pPr algn="just">
              <a:buNone/>
            </a:pPr>
            <a:r>
              <a:rPr lang="es-MX" dirty="0" smtClean="0"/>
              <a:t>	Efectuar </a:t>
            </a:r>
            <a:r>
              <a:rPr lang="es-MX" dirty="0"/>
              <a:t>registros en el libro de movimientos de capital social tratándose de una sociedad de Capital Variable</a:t>
            </a:r>
            <a:r>
              <a:rPr lang="es-MX" dirty="0" smtClean="0"/>
              <a:t>.</a:t>
            </a:r>
          </a:p>
          <a:p>
            <a:pPr algn="just">
              <a:buNone/>
            </a:pPr>
            <a:endParaRPr lang="es-MX" dirty="0"/>
          </a:p>
          <a:p>
            <a:pPr algn="just">
              <a:buNone/>
            </a:pPr>
            <a:r>
              <a:rPr lang="es-MX" b="1" dirty="0" smtClean="0"/>
              <a:t>	Artículo </a:t>
            </a:r>
            <a:r>
              <a:rPr lang="es-MX" b="1" dirty="0"/>
              <a:t>219 LGSM.- </a:t>
            </a:r>
            <a:r>
              <a:rPr lang="es-MX" dirty="0"/>
              <a:t>Todo aumento o disminución del capital social deberá inscribirse en un libro de registro que al efecto llevará la sociedad.</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708920"/>
            <a:ext cx="8229600" cy="1143000"/>
          </a:xfrm>
        </p:spPr>
        <p:txBody>
          <a:bodyPr>
            <a:normAutofit fontScale="90000"/>
          </a:bodyPr>
          <a:lstStyle/>
          <a:p>
            <a:pPr algn="ctr"/>
            <a:r>
              <a:rPr lang="es-MX" b="1" dirty="0"/>
              <a:t>TRATAMIENTO FISCAL  Y LEY ANTILAVADO EN LOS INCREMENTOS DE CAPITAL</a:t>
            </a:r>
            <a:r>
              <a:rPr lang="es-MX" dirty="0"/>
              <a:t/>
            </a:r>
            <a:br>
              <a:rPr lang="es-MX" dirty="0"/>
            </a:br>
            <a:endParaRPr lang="es-MX" dirty="0"/>
          </a:p>
        </p:txBody>
      </p:sp>
      <p:pic>
        <p:nvPicPr>
          <p:cNvPr id="5" name="Imagen 1" descr="cid:image001.png@01CF0B9A.29251940"/>
          <p:cNvPicPr>
            <a:picLocks noChangeAspect="1" noChangeArrowheads="1"/>
          </p:cNvPicPr>
          <p:nvPr/>
        </p:nvPicPr>
        <p:blipFill>
          <a:blip r:embed="rId2" cstate="print"/>
          <a:srcRect/>
          <a:stretch>
            <a:fillRect/>
          </a:stretch>
        </p:blipFill>
        <p:spPr bwMode="auto">
          <a:xfrm>
            <a:off x="7216775" y="5402262"/>
            <a:ext cx="1927225" cy="1455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404664"/>
            <a:ext cx="8229600" cy="5904656"/>
          </a:xfrm>
        </p:spPr>
        <p:txBody>
          <a:bodyPr>
            <a:normAutofit fontScale="25000" lnSpcReduction="20000"/>
          </a:bodyPr>
          <a:lstStyle/>
          <a:p>
            <a:pPr algn="just">
              <a:buNone/>
            </a:pPr>
            <a:r>
              <a:rPr lang="es-MX" sz="9600" dirty="0" smtClean="0"/>
              <a:t>	El </a:t>
            </a:r>
            <a:r>
              <a:rPr lang="es-MX" sz="9600" dirty="0"/>
              <a:t>Código de comercio señala que los comerciantes (incluye a cualesquier tipo de sociedad mercantil) deben llevar contabilidad y una serie de libros, entre ellos el de actas de asamblea y el de sesiones del consejo de administración</a:t>
            </a:r>
            <a:r>
              <a:rPr lang="es-MX" sz="9600" dirty="0" smtClean="0"/>
              <a:t>.</a:t>
            </a:r>
          </a:p>
          <a:p>
            <a:pPr algn="just">
              <a:buNone/>
            </a:pPr>
            <a:endParaRPr lang="es-MX" sz="9600" dirty="0"/>
          </a:p>
          <a:p>
            <a:pPr algn="just">
              <a:buNone/>
            </a:pPr>
            <a:r>
              <a:rPr lang="es-MX" sz="9600" b="1" dirty="0" smtClean="0"/>
              <a:t>	Artículo </a:t>
            </a:r>
            <a:r>
              <a:rPr lang="es-MX" sz="9600" b="1" dirty="0"/>
              <a:t>34 C. Com.- </a:t>
            </a:r>
            <a:r>
              <a:rPr lang="es-MX" sz="9600" dirty="0"/>
              <a:t>Cualquiera que sea el sistema de registro que se emplee, se deberán llevar debidamente </a:t>
            </a:r>
            <a:r>
              <a:rPr lang="es-MX" sz="9600" b="1" u="sng" dirty="0"/>
              <a:t>encuadernados, empastados y foliados el libro</a:t>
            </a:r>
            <a:r>
              <a:rPr lang="es-MX" sz="9600" dirty="0"/>
              <a:t> mayor y, en el caso de las personas morales, </a:t>
            </a:r>
            <a:r>
              <a:rPr lang="es-MX" sz="9600" b="1" u="sng" dirty="0"/>
              <a:t>el libro o los libros de actas</a:t>
            </a:r>
            <a:r>
              <a:rPr lang="es-MX" sz="9600" dirty="0"/>
              <a:t>. La encuadernación de estos libros podrá hacerse a posteriori, dentro de los tres meses siguientes al cierre del ejercicio; sin perjuicio de los requisitos especiales que establezcan las leyes y reglamentos fiscales para los registros y documentos que tengan relación con las obligaciones fiscales del comerciante.</a:t>
            </a:r>
          </a:p>
          <a:p>
            <a:pPr>
              <a:buNone/>
            </a:pPr>
            <a:endParaRPr lang="es-MX"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620688"/>
            <a:ext cx="8229600" cy="5112568"/>
          </a:xfrm>
        </p:spPr>
        <p:txBody>
          <a:bodyPr>
            <a:normAutofit fontScale="92500" lnSpcReduction="10000"/>
          </a:bodyPr>
          <a:lstStyle/>
          <a:p>
            <a:pPr algn="just">
              <a:buNone/>
            </a:pPr>
            <a:r>
              <a:rPr lang="es-MX" b="1" dirty="0" smtClean="0"/>
              <a:t>	AUMENTOS </a:t>
            </a:r>
            <a:r>
              <a:rPr lang="es-MX" b="1" dirty="0"/>
              <a:t>DE </a:t>
            </a:r>
            <a:r>
              <a:rPr lang="es-MX" b="1" dirty="0" smtClean="0"/>
              <a:t>CAPITAL</a:t>
            </a:r>
          </a:p>
          <a:p>
            <a:pPr algn="just">
              <a:buNone/>
            </a:pPr>
            <a:endParaRPr lang="es-MX" dirty="0"/>
          </a:p>
          <a:p>
            <a:pPr algn="just">
              <a:buNone/>
            </a:pPr>
            <a:r>
              <a:rPr lang="es-MX" dirty="0" smtClean="0"/>
              <a:t>	LISR  </a:t>
            </a:r>
            <a:r>
              <a:rPr lang="es-MX" dirty="0"/>
              <a:t>Art.16.</a:t>
            </a:r>
          </a:p>
          <a:p>
            <a:pPr algn="just">
              <a:buNone/>
            </a:pPr>
            <a:r>
              <a:rPr lang="es-MX" dirty="0" smtClean="0"/>
              <a:t>	NO </a:t>
            </a:r>
            <a:r>
              <a:rPr lang="es-MX" dirty="0"/>
              <a:t>son ingresos (acumulables) los que se obtengan por aumento de capital, por pago de la pérdida por sus accionistas, por primas obtenidas por la colocación de acciones que emita la propia sociedad, por valuación de acciones por método de participación ni por la revaluación de sus activos o  de su capital</a:t>
            </a:r>
            <a:r>
              <a:rPr lang="es-MX" dirty="0" smtClean="0"/>
              <a:t>.</a:t>
            </a:r>
          </a:p>
          <a:p>
            <a:pPr algn="just">
              <a:buNone/>
            </a:pPr>
            <a:endParaRPr lang="es-MX" dirty="0"/>
          </a:p>
          <a:p>
            <a:pPr algn="just"/>
            <a:r>
              <a:rPr lang="es-MX" b="1" dirty="0"/>
              <a:t>La clave es: ACREDITAR QUE SE TRATA DE UNO DE LOS CONCEPTOS ANTERIORES.</a:t>
            </a:r>
            <a:endParaRPr lang="es-MX"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4824536"/>
          </a:xfrm>
        </p:spPr>
        <p:txBody>
          <a:bodyPr>
            <a:normAutofit fontScale="92500" lnSpcReduction="20000"/>
          </a:bodyPr>
          <a:lstStyle/>
          <a:p>
            <a:pPr>
              <a:buNone/>
            </a:pPr>
            <a:r>
              <a:rPr lang="es-MX" b="1" dirty="0" smtClean="0"/>
              <a:t>	JUSTIFICACIÓN </a:t>
            </a:r>
            <a:r>
              <a:rPr lang="es-MX" b="1" dirty="0"/>
              <a:t>DE LA APORTACIÓN DE </a:t>
            </a:r>
            <a:r>
              <a:rPr lang="es-MX" b="1" dirty="0" smtClean="0"/>
              <a:t>RECURSOS</a:t>
            </a:r>
          </a:p>
          <a:p>
            <a:pPr>
              <a:buNone/>
            </a:pPr>
            <a:endParaRPr lang="es-MX" dirty="0"/>
          </a:p>
          <a:p>
            <a:r>
              <a:rPr lang="es-MX" dirty="0" smtClean="0"/>
              <a:t>Discrepancia </a:t>
            </a:r>
            <a:r>
              <a:rPr lang="es-MX" dirty="0"/>
              <a:t>Fiscal LISR </a:t>
            </a:r>
            <a:r>
              <a:rPr lang="es-MX" dirty="0" smtClean="0"/>
              <a:t>Art.91</a:t>
            </a:r>
          </a:p>
          <a:p>
            <a:pPr lvl="0">
              <a:buNone/>
            </a:pPr>
            <a:endParaRPr lang="es-MX" dirty="0"/>
          </a:p>
          <a:p>
            <a:r>
              <a:rPr lang="es-MX" dirty="0" smtClean="0"/>
              <a:t>Se </a:t>
            </a:r>
            <a:r>
              <a:rPr lang="es-MX" dirty="0"/>
              <a:t>compruebe que el monto de las erogaciones en un año calendario sea superior a los ingresos declarados por el contribuyente, a los que le hubiere correspondido declarar</a:t>
            </a:r>
            <a:r>
              <a:rPr lang="es-MX" dirty="0" smtClean="0"/>
              <a:t>.</a:t>
            </a:r>
          </a:p>
          <a:p>
            <a:pPr lvl="0">
              <a:buNone/>
            </a:pPr>
            <a:endParaRPr lang="es-MX" dirty="0"/>
          </a:p>
          <a:p>
            <a:r>
              <a:rPr lang="es-MX" dirty="0" smtClean="0"/>
              <a:t>Presunción </a:t>
            </a:r>
            <a:r>
              <a:rPr lang="es-MX" dirty="0"/>
              <a:t>de ingresos por la </a:t>
            </a:r>
            <a:r>
              <a:rPr lang="es-MX" dirty="0" smtClean="0"/>
              <a:t>actividad </a:t>
            </a:r>
            <a:r>
              <a:rPr lang="es-MX" dirty="0"/>
              <a:t>preponderante del </a:t>
            </a:r>
            <a:r>
              <a:rPr lang="es-MX" dirty="0" smtClean="0"/>
              <a:t>contribuyente</a:t>
            </a:r>
          </a:p>
          <a:p>
            <a:pPr lvl="0">
              <a:buNone/>
            </a:pPr>
            <a:endParaRPr lang="es-MX" dirty="0"/>
          </a:p>
          <a:p>
            <a:r>
              <a:rPr lang="es-MX" dirty="0" smtClean="0"/>
              <a:t>Liquidación </a:t>
            </a:r>
            <a:r>
              <a:rPr lang="es-MX" dirty="0"/>
              <a:t>del ISR determinado.</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412776"/>
            <a:ext cx="8136904" cy="4525963"/>
          </a:xfrm>
        </p:spPr>
        <p:txBody>
          <a:bodyPr>
            <a:normAutofit/>
          </a:bodyPr>
          <a:lstStyle/>
          <a:p>
            <a:pPr algn="just">
              <a:buNone/>
            </a:pPr>
            <a:r>
              <a:rPr lang="es-MX" b="1" dirty="0" smtClean="0"/>
              <a:t>	SOCIEDAD </a:t>
            </a:r>
            <a:r>
              <a:rPr lang="es-MX" b="1" dirty="0"/>
              <a:t>RECEPTORA DE </a:t>
            </a:r>
            <a:r>
              <a:rPr lang="es-MX" b="1" dirty="0" smtClean="0"/>
              <a:t>APORTACIONES</a:t>
            </a:r>
          </a:p>
          <a:p>
            <a:pPr algn="just">
              <a:buNone/>
            </a:pPr>
            <a:endParaRPr lang="es-MX" dirty="0"/>
          </a:p>
          <a:p>
            <a:pPr algn="just"/>
            <a:r>
              <a:rPr lang="es-MX" dirty="0" smtClean="0"/>
              <a:t>Informar </a:t>
            </a:r>
            <a:r>
              <a:rPr lang="es-MX" dirty="0"/>
              <a:t>al SAT (15 días siguientes) sobre préstamos, aportaciones para futuros aumentos de capital o aumentos de capital que reciban en efectivo, en moneda nacional o extranjera, mayores a $600,000.00. </a:t>
            </a:r>
          </a:p>
          <a:p>
            <a:pPr algn="just">
              <a:buNone/>
            </a:pPr>
            <a:r>
              <a:rPr lang="es-MX" dirty="0" smtClean="0"/>
              <a:t>	</a:t>
            </a:r>
          </a:p>
          <a:p>
            <a:pPr algn="just"/>
            <a:r>
              <a:rPr lang="es-MX" dirty="0" smtClean="0"/>
              <a:t>Sanción </a:t>
            </a:r>
            <a:r>
              <a:rPr lang="es-MX" dirty="0"/>
              <a:t>de $773.00 a $19,321.00</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116632"/>
            <a:ext cx="7848872" cy="5616624"/>
          </a:xfrm>
        </p:spPr>
        <p:txBody>
          <a:bodyPr>
            <a:noAutofit/>
          </a:bodyPr>
          <a:lstStyle/>
          <a:p>
            <a:pPr algn="just">
              <a:buNone/>
            </a:pPr>
            <a:r>
              <a:rPr lang="es-MX" sz="2200" b="1" dirty="0" smtClean="0"/>
              <a:t>	</a:t>
            </a:r>
            <a:r>
              <a:rPr lang="es-MX" sz="2000" b="1" dirty="0" smtClean="0"/>
              <a:t>LEY PIORPI (Ley Federal para la Prevención e Identificación de Operaciones con Recursos de Procedencia Ilícita)</a:t>
            </a:r>
            <a:endParaRPr lang="es-MX" sz="2000" dirty="0"/>
          </a:p>
          <a:p>
            <a:pPr algn="just">
              <a:buNone/>
            </a:pPr>
            <a:r>
              <a:rPr lang="es-MX" sz="2000" dirty="0" smtClean="0"/>
              <a:t>	Art</a:t>
            </a:r>
            <a:r>
              <a:rPr lang="es-MX" sz="2000" dirty="0"/>
              <a:t>. 17. Actos Vulnerables</a:t>
            </a:r>
          </a:p>
          <a:p>
            <a:pPr algn="just">
              <a:buNone/>
            </a:pPr>
            <a:r>
              <a:rPr lang="es-MX" sz="2000" dirty="0" smtClean="0"/>
              <a:t>	Fr</a:t>
            </a:r>
            <a:r>
              <a:rPr lang="es-MX" sz="2000" dirty="0"/>
              <a:t>. XI. Servicios profesionales independientes, se prepare para un cliente o se lleve a cabo a nombre y representación:</a:t>
            </a:r>
          </a:p>
          <a:p>
            <a:pPr algn="just">
              <a:buNone/>
            </a:pPr>
            <a:r>
              <a:rPr lang="es-MX" sz="2000" dirty="0" smtClean="0"/>
              <a:t>	d</a:t>
            </a:r>
            <a:r>
              <a:rPr lang="es-MX" sz="2000" dirty="0"/>
              <a:t>) la organización de aportaciones de capital…</a:t>
            </a:r>
          </a:p>
          <a:p>
            <a:pPr algn="just">
              <a:buNone/>
            </a:pPr>
            <a:r>
              <a:rPr lang="es-MX" sz="2000" dirty="0" smtClean="0"/>
              <a:t>	Será </a:t>
            </a:r>
            <a:r>
              <a:rPr lang="es-MX" sz="2000" dirty="0"/>
              <a:t>objeto de aviso cuando se lleve a cabo una operación financiera.</a:t>
            </a:r>
          </a:p>
          <a:p>
            <a:pPr algn="just">
              <a:buNone/>
            </a:pPr>
            <a:r>
              <a:rPr lang="es-MX" sz="2000" dirty="0" smtClean="0"/>
              <a:t>	Fr</a:t>
            </a:r>
            <a:r>
              <a:rPr lang="es-MX" sz="2000" dirty="0"/>
              <a:t>. XII.  Servicios de fe pública Notarios y Corredores Públicos</a:t>
            </a:r>
          </a:p>
          <a:p>
            <a:pPr algn="just">
              <a:buNone/>
            </a:pPr>
            <a:r>
              <a:rPr lang="es-MX" sz="2000" dirty="0" smtClean="0"/>
              <a:t>	…. </a:t>
            </a:r>
            <a:r>
              <a:rPr lang="es-MX" sz="2000" dirty="0"/>
              <a:t>La modificación patrimonial derivada de aumento o disminución de capital social, fusión o escisión, así como la compraventa de acciones y partes sociales.</a:t>
            </a:r>
          </a:p>
          <a:p>
            <a:pPr algn="just">
              <a:buNone/>
            </a:pPr>
            <a:r>
              <a:rPr lang="es-MX" sz="2000" dirty="0" smtClean="0"/>
              <a:t>	</a:t>
            </a:r>
          </a:p>
          <a:p>
            <a:pPr algn="just">
              <a:buNone/>
            </a:pPr>
            <a:r>
              <a:rPr lang="es-MX" sz="2000" dirty="0"/>
              <a:t>	</a:t>
            </a:r>
            <a:r>
              <a:rPr lang="es-MX" sz="2000" dirty="0" smtClean="0"/>
              <a:t>Será </a:t>
            </a:r>
            <a:r>
              <a:rPr lang="es-MX" sz="2000" dirty="0"/>
              <a:t>objeto de aviso cuando exceda de 8,025 SMGDF</a:t>
            </a:r>
          </a:p>
          <a:p>
            <a:pPr algn="just"/>
            <a:endParaRPr lang="es-MX" sz="2000" dirty="0"/>
          </a:p>
          <a:p>
            <a:pPr algn="just">
              <a:buNone/>
            </a:pPr>
            <a:r>
              <a:rPr lang="es-MX" sz="2000" b="1" dirty="0" smtClean="0"/>
              <a:t>	NOTA</a:t>
            </a:r>
            <a:r>
              <a:rPr lang="es-MX" sz="2000" b="1" dirty="0"/>
              <a:t>:</a:t>
            </a:r>
            <a:r>
              <a:rPr lang="es-MX" sz="2000" dirty="0"/>
              <a:t> No aplica si sólo es protocolización, criterio de UIF</a:t>
            </a:r>
            <a:r>
              <a:rPr lang="es-MX" sz="2000" dirty="0" smtClean="0"/>
              <a:t>.</a:t>
            </a:r>
          </a:p>
          <a:p>
            <a:pPr>
              <a:buNone/>
            </a:pPr>
            <a:r>
              <a:rPr lang="es-MX" sz="2000" dirty="0" smtClean="0"/>
              <a:t>	</a:t>
            </a:r>
            <a:endParaRPr lang="es-MX" sz="2000"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548680"/>
            <a:ext cx="8229600" cy="5505475"/>
          </a:xfrm>
        </p:spPr>
        <p:txBody>
          <a:bodyPr>
            <a:normAutofit fontScale="92500" lnSpcReduction="10000"/>
          </a:bodyPr>
          <a:lstStyle/>
          <a:p>
            <a:pPr algn="just">
              <a:buNone/>
            </a:pPr>
            <a:r>
              <a:rPr lang="es-MX" b="1" dirty="0" smtClean="0"/>
              <a:t>	7</a:t>
            </a:r>
            <a:r>
              <a:rPr lang="es-MX" b="1" dirty="0"/>
              <a:t>.- Procedimiento general para reducir el capital social</a:t>
            </a:r>
            <a:r>
              <a:rPr lang="es-MX" b="1" dirty="0" smtClean="0"/>
              <a:t>.</a:t>
            </a:r>
          </a:p>
          <a:p>
            <a:pPr algn="just">
              <a:buNone/>
            </a:pPr>
            <a:endParaRPr lang="es-MX" dirty="0"/>
          </a:p>
          <a:p>
            <a:pPr algn="just">
              <a:buNone/>
            </a:pPr>
            <a:r>
              <a:rPr lang="es-MX" dirty="0" smtClean="0"/>
              <a:t>	Tomando </a:t>
            </a:r>
            <a:r>
              <a:rPr lang="es-MX" dirty="0"/>
              <a:t>en consideración lo ya analizado, debemos primero saber si estamos frente a una sociedad de capital variable, lo cual puede hacer más flexible, rápido y barato el proceso, al evitar las publicaciones del artículo 9 de la LGSM.</a:t>
            </a:r>
          </a:p>
          <a:p>
            <a:pPr algn="just">
              <a:buNone/>
            </a:pPr>
            <a:r>
              <a:rPr lang="es-MX" b="1" dirty="0"/>
              <a:t> </a:t>
            </a:r>
            <a:endParaRPr lang="es-MX" dirty="0"/>
          </a:p>
          <a:p>
            <a:pPr algn="just">
              <a:buNone/>
            </a:pPr>
            <a:r>
              <a:rPr lang="es-MX" b="1" dirty="0" smtClean="0"/>
              <a:t>	a</a:t>
            </a:r>
            <a:r>
              <a:rPr lang="es-MX" b="1" dirty="0"/>
              <a:t>).- Liberación de obligaciones o reembolso.</a:t>
            </a:r>
            <a:endParaRPr lang="es-MX" dirty="0"/>
          </a:p>
          <a:p>
            <a:pPr algn="just">
              <a:buNone/>
            </a:pPr>
            <a:r>
              <a:rPr lang="es-MX" dirty="0" smtClean="0"/>
              <a:t>	La </a:t>
            </a:r>
            <a:r>
              <a:rPr lang="es-MX" dirty="0"/>
              <a:t>disminución puede ser mediante el reembolso de aportaciones ya efectuadas, o bien, mediante la liberación de la obligación de pagar por ejemplo acciones aún no liberadas.</a:t>
            </a:r>
          </a:p>
          <a:p>
            <a:endParaRPr lang="es-MX"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147248" cy="5289451"/>
          </a:xfrm>
        </p:spPr>
        <p:txBody>
          <a:bodyPr>
            <a:normAutofit/>
          </a:bodyPr>
          <a:lstStyle/>
          <a:p>
            <a:pPr algn="just">
              <a:buNone/>
            </a:pPr>
            <a:r>
              <a:rPr lang="es-MX" b="1" dirty="0" smtClean="0"/>
              <a:t>	b</a:t>
            </a:r>
            <a:r>
              <a:rPr lang="es-MX" b="1" dirty="0"/>
              <a:t>).- ¿Quién asume la reducción?</a:t>
            </a:r>
            <a:endParaRPr lang="es-MX" dirty="0"/>
          </a:p>
          <a:p>
            <a:pPr algn="just">
              <a:buNone/>
            </a:pPr>
            <a:r>
              <a:rPr lang="es-MX" dirty="0" smtClean="0"/>
              <a:t>	Es </a:t>
            </a:r>
            <a:r>
              <a:rPr lang="es-MX" dirty="0"/>
              <a:t>importante determinar de quien o quienes serán las acciones o partes sociales involucradas en la reducción</a:t>
            </a:r>
            <a:r>
              <a:rPr lang="es-MX" dirty="0" smtClean="0"/>
              <a:t>.</a:t>
            </a:r>
          </a:p>
          <a:p>
            <a:pPr algn="just">
              <a:buNone/>
            </a:pPr>
            <a:endParaRPr lang="es-MX" dirty="0"/>
          </a:p>
          <a:p>
            <a:pPr algn="just">
              <a:buNone/>
            </a:pPr>
            <a:r>
              <a:rPr lang="es-MX" b="1" dirty="0" smtClean="0"/>
              <a:t>	Artículo </a:t>
            </a:r>
            <a:r>
              <a:rPr lang="es-MX" b="1" dirty="0"/>
              <a:t>135 LGSM.- </a:t>
            </a:r>
            <a:r>
              <a:rPr lang="es-MX" dirty="0"/>
              <a:t>En el caso de reducción del capital social mediante reembolso a los accionistas, </a:t>
            </a:r>
            <a:r>
              <a:rPr lang="es-MX" b="1" u="sng" dirty="0"/>
              <a:t>la designación de las acciones que hayan de </a:t>
            </a:r>
            <a:r>
              <a:rPr lang="es-MX" b="1" u="sng" dirty="0" err="1" smtClean="0"/>
              <a:t>nulificarse</a:t>
            </a:r>
            <a:r>
              <a:rPr lang="es-MX" b="1" u="sng" dirty="0" smtClean="0"/>
              <a:t> </a:t>
            </a:r>
            <a:r>
              <a:rPr lang="es-MX" b="1" u="sng" dirty="0"/>
              <a:t>se hará por sorteo </a:t>
            </a:r>
            <a:r>
              <a:rPr lang="es-MX" dirty="0"/>
              <a:t>ante Notario o Corredor titulado.</a:t>
            </a:r>
          </a:p>
          <a:p>
            <a:endParaRPr lang="es-MX"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980728"/>
            <a:ext cx="8229600" cy="5184576"/>
          </a:xfrm>
        </p:spPr>
        <p:txBody>
          <a:bodyPr>
            <a:normAutofit/>
          </a:bodyPr>
          <a:lstStyle/>
          <a:p>
            <a:pPr algn="just">
              <a:buNone/>
            </a:pPr>
            <a:r>
              <a:rPr lang="es-MX" dirty="0" smtClean="0"/>
              <a:t>	En </a:t>
            </a:r>
            <a:r>
              <a:rPr lang="es-MX" dirty="0"/>
              <a:t>la práctica lo anterior generalmente no se da, pues generalmente el reembolso se aplica: (i) proporcionalmente a todos los socios para que no se pierdan los porcentajes que cada uno de ellos representa o (</a:t>
            </a:r>
            <a:r>
              <a:rPr lang="es-MX" dirty="0" err="1"/>
              <a:t>ii</a:t>
            </a:r>
            <a:r>
              <a:rPr lang="es-MX" dirty="0"/>
              <a:t>) a uno o varios socios que lo solicitan</a:t>
            </a:r>
            <a:r>
              <a:rPr lang="es-MX" dirty="0" smtClean="0"/>
              <a:t>.</a:t>
            </a:r>
          </a:p>
          <a:p>
            <a:pPr algn="just">
              <a:buNone/>
            </a:pPr>
            <a:endParaRPr lang="es-MX" dirty="0"/>
          </a:p>
          <a:p>
            <a:pPr algn="just">
              <a:buNone/>
            </a:pPr>
            <a:r>
              <a:rPr lang="es-MX" dirty="0" smtClean="0"/>
              <a:t>	Es </a:t>
            </a:r>
            <a:r>
              <a:rPr lang="es-MX" dirty="0"/>
              <a:t>importante que queden los elementos probatorios de a quién, cuándo y cómo se le pagó el reembolso.</a:t>
            </a:r>
          </a:p>
          <a:p>
            <a:endParaRPr lang="es-MX"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908720"/>
            <a:ext cx="8229600" cy="5112568"/>
          </a:xfrm>
        </p:spPr>
        <p:txBody>
          <a:bodyPr>
            <a:normAutofit/>
          </a:bodyPr>
          <a:lstStyle/>
          <a:p>
            <a:pPr algn="just">
              <a:buNone/>
            </a:pPr>
            <a:r>
              <a:rPr lang="es-MX" b="1" dirty="0" smtClean="0"/>
              <a:t>	c</a:t>
            </a:r>
            <a:r>
              <a:rPr lang="es-MX" b="1" dirty="0"/>
              <a:t>).- ¿Cuándo puede un socio retirarse</a:t>
            </a:r>
            <a:r>
              <a:rPr lang="es-MX" b="1" dirty="0" smtClean="0"/>
              <a:t>?</a:t>
            </a:r>
          </a:p>
          <a:p>
            <a:pPr algn="just">
              <a:buNone/>
            </a:pPr>
            <a:endParaRPr lang="es-MX" dirty="0"/>
          </a:p>
          <a:p>
            <a:pPr algn="just">
              <a:buNone/>
            </a:pPr>
            <a:r>
              <a:rPr lang="es-MX" dirty="0" smtClean="0"/>
              <a:t>	Primero </a:t>
            </a:r>
            <a:r>
              <a:rPr lang="es-MX" dirty="0"/>
              <a:t>debemos determinar si existe para un socio el derecho de retirarse y en cuáles casos. </a:t>
            </a:r>
          </a:p>
          <a:p>
            <a:pPr algn="just">
              <a:buNone/>
            </a:pPr>
            <a:r>
              <a:rPr lang="es-MX" dirty="0"/>
              <a:t> </a:t>
            </a:r>
          </a:p>
          <a:p>
            <a:pPr algn="just">
              <a:buNone/>
            </a:pPr>
            <a:r>
              <a:rPr lang="es-MX" dirty="0" smtClean="0"/>
              <a:t>	En </a:t>
            </a:r>
            <a:r>
              <a:rPr lang="es-MX" dirty="0"/>
              <a:t>las sociedades que “NO” son de capital variable, me inclino por señalar que </a:t>
            </a:r>
            <a:r>
              <a:rPr lang="es-MX" u="sng" dirty="0"/>
              <a:t>solo se puede hacer valer ese derecho</a:t>
            </a:r>
            <a:r>
              <a:rPr lang="es-MX" dirty="0"/>
              <a:t> en los casos expresamente señalados por el artículo 206 LGSM.</a:t>
            </a:r>
          </a:p>
          <a:p>
            <a:endParaRPr lang="es-MX"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688632"/>
          </a:xfrm>
        </p:spPr>
        <p:txBody>
          <a:bodyPr>
            <a:normAutofit fontScale="85000" lnSpcReduction="20000"/>
          </a:bodyPr>
          <a:lstStyle/>
          <a:p>
            <a:pPr algn="just">
              <a:buNone/>
            </a:pPr>
            <a:r>
              <a:rPr lang="es-MX" b="1" dirty="0" smtClean="0"/>
              <a:t>	Artículo </a:t>
            </a:r>
            <a:r>
              <a:rPr lang="es-MX" b="1" dirty="0"/>
              <a:t>206 LGSM.- </a:t>
            </a:r>
            <a:r>
              <a:rPr lang="es-MX" dirty="0"/>
              <a:t>Cuando la Asamblea General de Accionistas adopte resoluciones sobre los asuntos comprendidos en las fracciones IV, V y VI del artículo 182, </a:t>
            </a:r>
            <a:r>
              <a:rPr lang="es-MX" b="1" u="sng" dirty="0"/>
              <a:t>cualquier accionista que haya votado en contra tendrá derecho a separarse de la sociedad y obtener el reembolso de sus acciones,</a:t>
            </a:r>
            <a:r>
              <a:rPr lang="es-MX" dirty="0"/>
              <a:t> en proporción al activo social, según el último balance aprobado siempre que lo solicite dentro de los quince días siguientes a la clausura de la asamblea</a:t>
            </a:r>
            <a:r>
              <a:rPr lang="es-MX" dirty="0" smtClean="0"/>
              <a:t>.</a:t>
            </a:r>
          </a:p>
          <a:p>
            <a:pPr algn="just"/>
            <a:endParaRPr lang="es-MX" dirty="0" smtClean="0"/>
          </a:p>
          <a:p>
            <a:pPr algn="just">
              <a:buNone/>
            </a:pPr>
            <a:r>
              <a:rPr lang="es-MX" b="1" dirty="0" smtClean="0"/>
              <a:t>	Artículo </a:t>
            </a:r>
            <a:r>
              <a:rPr lang="es-MX" b="1" dirty="0"/>
              <a:t>182 LGSM.- </a:t>
            </a:r>
            <a:r>
              <a:rPr lang="es-MX" dirty="0"/>
              <a:t>Son asambleas extraordinarias, las que se reúnan para tratar cualquiera de los siguientes asuntos:</a:t>
            </a:r>
          </a:p>
          <a:p>
            <a:pPr algn="just">
              <a:buNone/>
            </a:pPr>
            <a:r>
              <a:rPr lang="es-MX" b="1" dirty="0" smtClean="0"/>
              <a:t>	…</a:t>
            </a:r>
            <a:endParaRPr lang="es-MX" dirty="0"/>
          </a:p>
          <a:p>
            <a:pPr algn="just">
              <a:buNone/>
            </a:pPr>
            <a:r>
              <a:rPr lang="es-MX" dirty="0"/>
              <a:t> </a:t>
            </a:r>
            <a:r>
              <a:rPr lang="es-MX" dirty="0" smtClean="0"/>
              <a:t>	</a:t>
            </a:r>
            <a:r>
              <a:rPr lang="es-MX" b="1" dirty="0" smtClean="0"/>
              <a:t>IV</a:t>
            </a:r>
            <a:r>
              <a:rPr lang="es-MX" b="1" dirty="0"/>
              <a:t>.- </a:t>
            </a:r>
            <a:r>
              <a:rPr lang="es-MX" dirty="0"/>
              <a:t>Cambio de objeto de la sociedad;</a:t>
            </a:r>
          </a:p>
          <a:p>
            <a:pPr algn="just">
              <a:buNone/>
            </a:pPr>
            <a:r>
              <a:rPr lang="es-MX" b="1" dirty="0" smtClean="0"/>
              <a:t>	V</a:t>
            </a:r>
            <a:r>
              <a:rPr lang="es-MX" b="1" dirty="0"/>
              <a:t>.- </a:t>
            </a:r>
            <a:r>
              <a:rPr lang="es-MX" dirty="0"/>
              <a:t>Cambio de nacionalidad de la sociedad;</a:t>
            </a:r>
          </a:p>
          <a:p>
            <a:pPr algn="just">
              <a:buNone/>
            </a:pPr>
            <a:r>
              <a:rPr lang="es-MX" b="1" dirty="0" smtClean="0"/>
              <a:t>	VI</a:t>
            </a:r>
            <a:r>
              <a:rPr lang="es-MX" b="1" dirty="0"/>
              <a:t>.- </a:t>
            </a:r>
            <a:r>
              <a:rPr lang="es-MX" dirty="0"/>
              <a:t>Transformación de la sociedad;</a:t>
            </a:r>
          </a:p>
          <a:p>
            <a:endParaRPr lang="es-MX"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340768"/>
            <a:ext cx="8229600" cy="5040560"/>
          </a:xfrm>
        </p:spPr>
        <p:txBody>
          <a:bodyPr>
            <a:normAutofit fontScale="77500" lnSpcReduction="20000"/>
          </a:bodyPr>
          <a:lstStyle/>
          <a:p>
            <a:pPr algn="just">
              <a:buNone/>
            </a:pPr>
            <a:r>
              <a:rPr lang="es-MX" dirty="0" smtClean="0"/>
              <a:t>	Sin </a:t>
            </a:r>
            <a:r>
              <a:rPr lang="es-MX" dirty="0"/>
              <a:t>embargo, en los demás casos el accionista que quiera retirarse estará sujeto a que los demás accionistas aprueben mediante asamblea su retiro. Cabe mencionar que en dicha asamblea el socio que quiera retirarse no podrá votar, pues tiene interés en dicha decisión</a:t>
            </a:r>
            <a:r>
              <a:rPr lang="es-MX" dirty="0" smtClean="0"/>
              <a:t>.</a:t>
            </a:r>
          </a:p>
          <a:p>
            <a:pPr algn="just">
              <a:buNone/>
            </a:pPr>
            <a:endParaRPr lang="es-MX" dirty="0"/>
          </a:p>
          <a:p>
            <a:pPr algn="just">
              <a:buNone/>
            </a:pPr>
            <a:r>
              <a:rPr lang="es-MX" b="1" dirty="0" smtClean="0"/>
              <a:t>	Artículo </a:t>
            </a:r>
            <a:r>
              <a:rPr lang="es-MX" b="1" dirty="0"/>
              <a:t>196 LGSM.- </a:t>
            </a:r>
            <a:r>
              <a:rPr lang="es-MX" dirty="0"/>
              <a:t>El accionista que en una operación determinada tenga por cuenta propia o ajena un interés contrario al de la sociedad, </a:t>
            </a:r>
            <a:r>
              <a:rPr lang="es-MX" b="1" u="sng" dirty="0"/>
              <a:t>deberá abstenerse a toda deliberación relativa a dicha operación</a:t>
            </a:r>
            <a:r>
              <a:rPr lang="es-MX" dirty="0"/>
              <a:t>.</a:t>
            </a:r>
          </a:p>
          <a:p>
            <a:pPr algn="just">
              <a:buNone/>
            </a:pPr>
            <a:r>
              <a:rPr lang="es-MX" dirty="0" smtClean="0"/>
              <a:t>	</a:t>
            </a:r>
            <a:r>
              <a:rPr lang="es-MX" dirty="0"/>
              <a:t> </a:t>
            </a:r>
          </a:p>
          <a:p>
            <a:pPr algn="just">
              <a:buNone/>
            </a:pPr>
            <a:r>
              <a:rPr lang="es-MX" dirty="0" smtClean="0"/>
              <a:t>	El </a:t>
            </a:r>
            <a:r>
              <a:rPr lang="es-MX" dirty="0"/>
              <a:t>accionista que contravenga esta disposición, será responsable de los daños y perjuicios, cuando sin su voto no se hubiere logrado la mayoría necesaria para la validez de la determinación.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r>
              <a:rPr lang="es-MX" sz="2800" b="1" dirty="0" smtClean="0"/>
              <a:t>Artículo 36 C. Com.- </a:t>
            </a:r>
            <a:r>
              <a:rPr lang="es-MX" sz="2800" dirty="0" smtClean="0"/>
              <a:t>En el libro o los libros de actas se harán constar todos los acuerdos relativos a la marcha del negocio que tomen las asambleas o juntas de socios, </a:t>
            </a:r>
            <a:r>
              <a:rPr lang="es-MX" sz="2800" b="1" u="sng" dirty="0" smtClean="0"/>
              <a:t>y en su caso, los consejos de administración.</a:t>
            </a:r>
            <a:endParaRPr lang="es-MX" dirty="0"/>
          </a:p>
        </p:txBody>
      </p:sp>
      <p:sp>
        <p:nvSpPr>
          <p:cNvPr id="3" name="2 Título"/>
          <p:cNvSpPr>
            <a:spLocks noGrp="1"/>
          </p:cNvSpPr>
          <p:nvPr>
            <p:ph type="title"/>
          </p:nvPr>
        </p:nvSpPr>
        <p:spPr/>
        <p:txBody>
          <a:bodyPr/>
          <a:lstStyle/>
          <a:p>
            <a:endParaRPr lang="es-MX"/>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620688"/>
            <a:ext cx="8229600" cy="5649491"/>
          </a:xfrm>
        </p:spPr>
        <p:txBody>
          <a:bodyPr>
            <a:normAutofit/>
          </a:bodyPr>
          <a:lstStyle/>
          <a:p>
            <a:pPr algn="just">
              <a:buNone/>
            </a:pPr>
            <a:r>
              <a:rPr lang="es-MX" dirty="0" smtClean="0"/>
              <a:t>	De </a:t>
            </a:r>
            <a:r>
              <a:rPr lang="es-MX" dirty="0"/>
              <a:t>tal forma, si no se establecen “puertas de salida estatutarias y en los acuerdos de accionistas”; los inversionistas  podrán encontrar graves problemas al querer desinvertir</a:t>
            </a:r>
            <a:r>
              <a:rPr lang="es-MX" dirty="0" smtClean="0"/>
              <a:t>.</a:t>
            </a:r>
          </a:p>
          <a:p>
            <a:pPr algn="just"/>
            <a:endParaRPr lang="es-MX" dirty="0"/>
          </a:p>
          <a:p>
            <a:pPr algn="just">
              <a:buNone/>
            </a:pPr>
            <a:r>
              <a:rPr lang="es-MX" dirty="0" smtClean="0"/>
              <a:t>	En </a:t>
            </a:r>
            <a:r>
              <a:rPr lang="es-MX" dirty="0"/>
              <a:t>las sociedades que “SI” son de capital variable, me inclino por señalar que si es factible  hacer valer el derecho de separación siempre que dicha separación no tenga como consecuencia reducir el mínimo del capital.</a:t>
            </a:r>
          </a:p>
          <a:p>
            <a:endParaRPr lang="es-MX"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268760"/>
            <a:ext cx="8229600" cy="4896544"/>
          </a:xfrm>
        </p:spPr>
        <p:txBody>
          <a:bodyPr>
            <a:normAutofit fontScale="70000" lnSpcReduction="20000"/>
          </a:bodyPr>
          <a:lstStyle/>
          <a:p>
            <a:pPr algn="just">
              <a:buNone/>
            </a:pPr>
            <a:r>
              <a:rPr lang="es-MX" dirty="0" smtClean="0"/>
              <a:t>	Veamos </a:t>
            </a:r>
            <a:r>
              <a:rPr lang="es-MX" dirty="0"/>
              <a:t>los dos siguientes artículos que están incorporados en el capítulo VIII de la LGSM y que por ello aplican solo a las sociedades de capital variable:</a:t>
            </a:r>
          </a:p>
          <a:p>
            <a:pPr algn="just">
              <a:buNone/>
            </a:pPr>
            <a:r>
              <a:rPr lang="es-MX" b="1" dirty="0" smtClean="0"/>
              <a:t>	</a:t>
            </a:r>
            <a:r>
              <a:rPr lang="es-MX" b="1" dirty="0"/>
              <a:t> </a:t>
            </a:r>
            <a:endParaRPr lang="es-MX" dirty="0"/>
          </a:p>
          <a:p>
            <a:pPr algn="just">
              <a:buNone/>
            </a:pPr>
            <a:r>
              <a:rPr lang="es-MX" b="1" dirty="0" smtClean="0"/>
              <a:t>	Artículo </a:t>
            </a:r>
            <a:r>
              <a:rPr lang="es-MX" b="1" dirty="0"/>
              <a:t>220 LGSM.- </a:t>
            </a:r>
            <a:r>
              <a:rPr lang="es-MX" dirty="0"/>
              <a:t>El retiro parcial o total de aportaciones de un socio deberá notificarse a la sociedad de manera fehaciente y no surtirá efectos sino hasta el fin del ejercicio anual en curso, si la notificación se hace antes del último trimestre de dicho ejercicio, y hasta el fin del ejercicio siguiente, si se hiciere después.</a:t>
            </a:r>
          </a:p>
          <a:p>
            <a:pPr algn="just">
              <a:buNone/>
            </a:pPr>
            <a:r>
              <a:rPr lang="es-MX" dirty="0"/>
              <a:t> </a:t>
            </a:r>
          </a:p>
          <a:p>
            <a:pPr algn="just">
              <a:buNone/>
            </a:pPr>
            <a:r>
              <a:rPr lang="es-MX" b="1" dirty="0" smtClean="0"/>
              <a:t>	Artículo </a:t>
            </a:r>
            <a:r>
              <a:rPr lang="es-MX" b="1" dirty="0"/>
              <a:t>221.- </a:t>
            </a:r>
            <a:r>
              <a:rPr lang="es-MX" dirty="0"/>
              <a:t>No podrá </a:t>
            </a:r>
            <a:r>
              <a:rPr lang="es-MX" b="1" u="sng" dirty="0"/>
              <a:t>ejercitarse el derecho de separación</a:t>
            </a:r>
            <a:r>
              <a:rPr lang="es-MX" dirty="0"/>
              <a:t> cuando tenga como consecuencia reducir a menos del mínimo el capital social.</a:t>
            </a:r>
          </a:p>
          <a:p>
            <a:pPr algn="just">
              <a:buNone/>
            </a:pPr>
            <a:r>
              <a:rPr lang="es-MX" dirty="0"/>
              <a:t> </a:t>
            </a:r>
          </a:p>
          <a:p>
            <a:pPr algn="just">
              <a:buNone/>
            </a:pPr>
            <a:r>
              <a:rPr lang="es-MX" dirty="0" smtClean="0"/>
              <a:t>	Si </a:t>
            </a:r>
            <a:r>
              <a:rPr lang="es-MX" dirty="0"/>
              <a:t>vemos el artículo 221 habla de un </a:t>
            </a:r>
            <a:r>
              <a:rPr lang="es-MX" b="1" dirty="0"/>
              <a:t>“derecho”</a:t>
            </a:r>
            <a:r>
              <a:rPr lang="es-MX" dirty="0"/>
              <a:t>, el de separación, y el artículo 220 da los lineamientos para ejercerlo.</a:t>
            </a:r>
          </a:p>
          <a:p>
            <a:endParaRPr lang="es-MX"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268760"/>
            <a:ext cx="8075240" cy="4857403"/>
          </a:xfrm>
        </p:spPr>
        <p:txBody>
          <a:bodyPr>
            <a:normAutofit/>
          </a:bodyPr>
          <a:lstStyle/>
          <a:p>
            <a:pPr algn="just">
              <a:buNone/>
            </a:pPr>
            <a:r>
              <a:rPr lang="es-MX" b="1" dirty="0" smtClean="0"/>
              <a:t>	d</a:t>
            </a:r>
            <a:r>
              <a:rPr lang="es-MX" b="1" dirty="0"/>
              <a:t>).- Fijar el valor que corresponde al reembolso</a:t>
            </a:r>
            <a:r>
              <a:rPr lang="es-MX" b="1" dirty="0" smtClean="0"/>
              <a:t>.</a:t>
            </a:r>
          </a:p>
          <a:p>
            <a:pPr algn="just">
              <a:buNone/>
            </a:pPr>
            <a:endParaRPr lang="es-MX" dirty="0"/>
          </a:p>
          <a:p>
            <a:pPr algn="just">
              <a:buNone/>
            </a:pPr>
            <a:r>
              <a:rPr lang="es-MX" dirty="0" smtClean="0"/>
              <a:t>	Por </a:t>
            </a:r>
            <a:r>
              <a:rPr lang="es-MX" dirty="0"/>
              <a:t>ejemplo, puede ser un verdadero problema el determinar el valor en el que deba reembolsarse una acción. ¿Valor nominal?, ¿Contable?, ¿Mercado?, ¿Conforme al Activo Social como erróneamente señala el artículo 206 LGSM ya analizado?</a:t>
            </a:r>
          </a:p>
          <a:p>
            <a:endParaRPr lang="es-MX"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124744"/>
            <a:ext cx="8229600" cy="4968552"/>
          </a:xfrm>
        </p:spPr>
        <p:txBody>
          <a:bodyPr>
            <a:normAutofit lnSpcReduction="10000"/>
          </a:bodyPr>
          <a:lstStyle/>
          <a:p>
            <a:pPr algn="just">
              <a:buNone/>
            </a:pPr>
            <a:r>
              <a:rPr lang="es-MX" b="1" dirty="0" smtClean="0"/>
              <a:t>	e</a:t>
            </a:r>
            <a:r>
              <a:rPr lang="es-MX" b="1" dirty="0"/>
              <a:t>).- Tiempo para efectuar el pago del reembolso acordado</a:t>
            </a:r>
            <a:r>
              <a:rPr lang="es-MX" dirty="0" smtClean="0"/>
              <a:t>.</a:t>
            </a:r>
          </a:p>
          <a:p>
            <a:pPr algn="just">
              <a:buNone/>
            </a:pPr>
            <a:endParaRPr lang="es-MX" dirty="0"/>
          </a:p>
          <a:p>
            <a:pPr algn="just">
              <a:buNone/>
            </a:pPr>
            <a:r>
              <a:rPr lang="es-MX" dirty="0" smtClean="0"/>
              <a:t>	En </a:t>
            </a:r>
            <a:r>
              <a:rPr lang="es-MX" dirty="0"/>
              <a:t>las sociedades de capital variable el artículo 220 de la LGSM parece dar algunos lineamientos, pero ¿Qué pasa si no se paga?, ¿Qué interés se pagaría</a:t>
            </a:r>
            <a:r>
              <a:rPr lang="es-MX" dirty="0" smtClean="0"/>
              <a:t>?</a:t>
            </a:r>
          </a:p>
          <a:p>
            <a:pPr algn="just">
              <a:buNone/>
            </a:pPr>
            <a:endParaRPr lang="es-MX" dirty="0"/>
          </a:p>
          <a:p>
            <a:pPr algn="just">
              <a:buNone/>
            </a:pPr>
            <a:r>
              <a:rPr lang="es-MX" dirty="0" smtClean="0"/>
              <a:t>	Para </a:t>
            </a:r>
            <a:r>
              <a:rPr lang="es-MX" dirty="0"/>
              <a:t>el caso de una empresa que no sea de capital variable, ¿Quién fijaría el plazo para dicho pago? Respuesta: La asamblea, en la que no podría votar el socio reembolsado.</a:t>
            </a:r>
          </a:p>
          <a:p>
            <a:endParaRPr lang="es-MX"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692696"/>
            <a:ext cx="8229600" cy="4968552"/>
          </a:xfrm>
        </p:spPr>
        <p:txBody>
          <a:bodyPr>
            <a:normAutofit fontScale="85000" lnSpcReduction="10000"/>
          </a:bodyPr>
          <a:lstStyle/>
          <a:p>
            <a:pPr algn="just">
              <a:buNone/>
            </a:pPr>
            <a:r>
              <a:rPr lang="es-MX" b="1" dirty="0" smtClean="0"/>
              <a:t>	f</a:t>
            </a:r>
            <a:r>
              <a:rPr lang="es-MX" b="1" dirty="0"/>
              <a:t>).- Formalidades.</a:t>
            </a:r>
            <a:endParaRPr lang="es-MX" dirty="0"/>
          </a:p>
          <a:p>
            <a:pPr algn="just">
              <a:buNone/>
            </a:pPr>
            <a:r>
              <a:rPr lang="es-MX" dirty="0" smtClean="0"/>
              <a:t>	Según </a:t>
            </a:r>
            <a:r>
              <a:rPr lang="es-MX" dirty="0"/>
              <a:t>el tipo de Asamblea que se haya debido celebrar, se determinará si el acta que se levante se deberá formalizar o no ante fedatario público</a:t>
            </a:r>
            <a:r>
              <a:rPr lang="es-MX" dirty="0" smtClean="0"/>
              <a:t>.</a:t>
            </a:r>
          </a:p>
          <a:p>
            <a:pPr algn="just">
              <a:buNone/>
            </a:pPr>
            <a:endParaRPr lang="es-MX" dirty="0"/>
          </a:p>
          <a:p>
            <a:pPr algn="just">
              <a:buNone/>
            </a:pPr>
            <a:r>
              <a:rPr lang="es-MX" dirty="0" smtClean="0"/>
              <a:t>	Recomendamos </a:t>
            </a:r>
            <a:r>
              <a:rPr lang="es-MX" dirty="0"/>
              <a:t>formalizarla para obtener la fecha cierta. Contemplar incluir algún tema que el Registro Público acepte inscribir, ya que curiosamente no están inscribiendo actas de movimientos de capital social, a no ser que se afecte el mínimo</a:t>
            </a:r>
            <a:r>
              <a:rPr lang="es-MX" dirty="0" smtClean="0"/>
              <a:t>.</a:t>
            </a:r>
          </a:p>
          <a:p>
            <a:pPr algn="just">
              <a:buNone/>
            </a:pPr>
            <a:endParaRPr lang="es-MX" dirty="0"/>
          </a:p>
          <a:p>
            <a:pPr algn="just">
              <a:buNone/>
            </a:pPr>
            <a:r>
              <a:rPr lang="es-MX" dirty="0" smtClean="0"/>
              <a:t>	Pasar </a:t>
            </a:r>
            <a:r>
              <a:rPr lang="es-MX" dirty="0"/>
              <a:t>al libro de actas. Sugerimos pasar todas las actas al libro, aún cuando se hayan formalizado ante fedatario, ello a fin de llevar un orden cronológico.</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340768"/>
            <a:ext cx="8229600" cy="4785395"/>
          </a:xfrm>
        </p:spPr>
        <p:txBody>
          <a:bodyPr>
            <a:normAutofit/>
          </a:bodyPr>
          <a:lstStyle/>
          <a:p>
            <a:pPr algn="just">
              <a:buNone/>
            </a:pPr>
            <a:r>
              <a:rPr lang="es-MX" dirty="0" smtClean="0"/>
              <a:t>	Cancelar </a:t>
            </a:r>
            <a:r>
              <a:rPr lang="es-MX" dirty="0"/>
              <a:t>o modificar los títulos accionarios o modificar las partes sociales que detente el socio tratándose de una S. de R.L</a:t>
            </a:r>
            <a:r>
              <a:rPr lang="es-MX" dirty="0" smtClean="0"/>
              <a:t>.</a:t>
            </a:r>
          </a:p>
          <a:p>
            <a:pPr algn="just"/>
            <a:endParaRPr lang="es-MX" dirty="0"/>
          </a:p>
          <a:p>
            <a:pPr algn="just">
              <a:buNone/>
            </a:pPr>
            <a:r>
              <a:rPr lang="es-MX" dirty="0" smtClean="0"/>
              <a:t>	Hacer </a:t>
            </a:r>
            <a:r>
              <a:rPr lang="es-MX" dirty="0"/>
              <a:t>registros en el libro de accionistas o socios</a:t>
            </a:r>
            <a:r>
              <a:rPr lang="es-MX" dirty="0" smtClean="0"/>
              <a:t>.</a:t>
            </a:r>
          </a:p>
          <a:p>
            <a:pPr algn="just"/>
            <a:endParaRPr lang="es-MX" dirty="0"/>
          </a:p>
          <a:p>
            <a:pPr algn="just">
              <a:buNone/>
            </a:pPr>
            <a:r>
              <a:rPr lang="es-MX" dirty="0" smtClean="0"/>
              <a:t>	Efectuar </a:t>
            </a:r>
            <a:r>
              <a:rPr lang="es-MX" dirty="0"/>
              <a:t>registros en el libro de movimientos de capital social tratándose de una sociedad de Capital Variable.</a:t>
            </a:r>
          </a:p>
          <a:p>
            <a:endParaRPr lang="es-MX"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780928"/>
            <a:ext cx="8229600" cy="1143000"/>
          </a:xfrm>
        </p:spPr>
        <p:txBody>
          <a:bodyPr>
            <a:normAutofit fontScale="90000"/>
          </a:bodyPr>
          <a:lstStyle/>
          <a:p>
            <a:pPr algn="ctr"/>
            <a:r>
              <a:rPr lang="es-MX" b="1" dirty="0" smtClean="0"/>
              <a:t>TRATAMIENTO FISCAL  Y LEY ANTILAVADO EN LAS DISMINUCIONES  DE CAPITAL</a:t>
            </a:r>
            <a:r>
              <a:rPr lang="es-MX" dirty="0" smtClean="0"/>
              <a:t/>
            </a:r>
            <a:br>
              <a:rPr lang="es-MX" dirty="0" smtClean="0"/>
            </a:br>
            <a:endParaRPr lang="es-MX" dirty="0"/>
          </a:p>
        </p:txBody>
      </p:sp>
      <p:pic>
        <p:nvPicPr>
          <p:cNvPr id="5" name="Imagen 1" descr="cid:image001.png@01CF0B9A.29251940"/>
          <p:cNvPicPr>
            <a:picLocks noChangeAspect="1" noChangeArrowheads="1"/>
          </p:cNvPicPr>
          <p:nvPr/>
        </p:nvPicPr>
        <p:blipFill>
          <a:blip r:embed="rId2" cstate="print"/>
          <a:srcRect/>
          <a:stretch>
            <a:fillRect/>
          </a:stretch>
        </p:blipFill>
        <p:spPr bwMode="auto">
          <a:xfrm>
            <a:off x="7216775" y="5402262"/>
            <a:ext cx="1927225" cy="1455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196752"/>
            <a:ext cx="8229600" cy="5001419"/>
          </a:xfrm>
        </p:spPr>
        <p:txBody>
          <a:bodyPr>
            <a:normAutofit fontScale="92500" lnSpcReduction="10000"/>
          </a:bodyPr>
          <a:lstStyle/>
          <a:p>
            <a:pPr algn="just">
              <a:buNone/>
            </a:pPr>
            <a:r>
              <a:rPr lang="es-MX" b="1" dirty="0" smtClean="0"/>
              <a:t>	</a:t>
            </a:r>
            <a:r>
              <a:rPr lang="es-MX" dirty="0" smtClean="0"/>
              <a:t>Los reembolsos o disminuciones de capital pueden implicar una distribución de utilidades.</a:t>
            </a:r>
          </a:p>
          <a:p>
            <a:pPr algn="just">
              <a:buNone/>
            </a:pPr>
            <a:r>
              <a:rPr lang="es-MX" dirty="0" smtClean="0"/>
              <a:t> </a:t>
            </a:r>
          </a:p>
          <a:p>
            <a:pPr algn="just">
              <a:buNone/>
            </a:pPr>
            <a:r>
              <a:rPr lang="es-MX" dirty="0" smtClean="0"/>
              <a:t>	Capital de Aportación Actualizado = Capital Social + primas + inflación</a:t>
            </a:r>
          </a:p>
          <a:p>
            <a:pPr algn="just">
              <a:buNone/>
            </a:pPr>
            <a:r>
              <a:rPr lang="es-MX" dirty="0" smtClean="0"/>
              <a:t> </a:t>
            </a:r>
          </a:p>
          <a:p>
            <a:pPr algn="just">
              <a:buNone/>
            </a:pPr>
            <a:r>
              <a:rPr lang="es-MX" dirty="0" smtClean="0"/>
              <a:t>	Vinculación a las fechas del flujo de efectivo del aumento o disminución</a:t>
            </a:r>
          </a:p>
          <a:p>
            <a:pPr algn="just">
              <a:buNone/>
            </a:pPr>
            <a:r>
              <a:rPr lang="es-MX" dirty="0" smtClean="0"/>
              <a:t> </a:t>
            </a:r>
          </a:p>
          <a:p>
            <a:pPr algn="just">
              <a:buNone/>
            </a:pPr>
            <a:r>
              <a:rPr lang="es-MX" dirty="0" smtClean="0"/>
              <a:t>	Transmisión por fusión y por escisión.  </a:t>
            </a:r>
          </a:p>
          <a:p>
            <a:pPr algn="just">
              <a:buNone/>
            </a:pPr>
            <a:r>
              <a:rPr lang="es-MX" dirty="0" smtClean="0"/>
              <a:t> </a:t>
            </a:r>
          </a:p>
          <a:p>
            <a:pPr algn="just">
              <a:buNone/>
            </a:pPr>
            <a:r>
              <a:rPr lang="es-MX" dirty="0" smtClean="0"/>
              <a:t>	Mecanismo de eliminación entre subsidiarias.</a:t>
            </a:r>
          </a:p>
          <a:p>
            <a:endParaRPr lang="es-MX"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764704"/>
            <a:ext cx="8229600" cy="4896544"/>
          </a:xfrm>
        </p:spPr>
        <p:txBody>
          <a:bodyPr>
            <a:normAutofit fontScale="77500" lnSpcReduction="20000"/>
          </a:bodyPr>
          <a:lstStyle/>
          <a:p>
            <a:pPr algn="just">
              <a:buNone/>
            </a:pPr>
            <a:r>
              <a:rPr lang="es-MX" b="1" dirty="0" smtClean="0"/>
              <a:t>	</a:t>
            </a:r>
            <a:r>
              <a:rPr lang="es-MX" dirty="0" smtClean="0"/>
              <a:t>Procedimiento especial cuando existe un aumento de capital en los dos años anteriores a la fecha del reembolso.</a:t>
            </a:r>
          </a:p>
          <a:p>
            <a:pPr algn="just">
              <a:buNone/>
            </a:pPr>
            <a:endParaRPr lang="es-MX" dirty="0" smtClean="0"/>
          </a:p>
          <a:p>
            <a:pPr lvl="0" algn="just">
              <a:buNone/>
            </a:pPr>
            <a:r>
              <a:rPr lang="es-MX" dirty="0" smtClean="0"/>
              <a:t>	Se hará cálculo como si existiera compra venta de acciones.</a:t>
            </a:r>
          </a:p>
          <a:p>
            <a:pPr lvl="0" algn="just">
              <a:buNone/>
            </a:pPr>
            <a:endParaRPr lang="es-MX" dirty="0" smtClean="0"/>
          </a:p>
          <a:p>
            <a:pPr lvl="0" algn="just">
              <a:buNone/>
            </a:pPr>
            <a:r>
              <a:rPr lang="es-MX" dirty="0" smtClean="0"/>
              <a:t>	El reembolso por acción será considerado como precio.</a:t>
            </a:r>
          </a:p>
          <a:p>
            <a:pPr lvl="0" algn="just">
              <a:buNone/>
            </a:pPr>
            <a:r>
              <a:rPr lang="es-MX" dirty="0" smtClean="0"/>
              <a:t>	DESINCENTIVAR las empresas con pérdidas.</a:t>
            </a:r>
          </a:p>
          <a:p>
            <a:pPr lvl="0" algn="just">
              <a:buNone/>
            </a:pPr>
            <a:endParaRPr lang="es-MX" dirty="0" smtClean="0"/>
          </a:p>
          <a:p>
            <a:pPr algn="just">
              <a:buNone/>
            </a:pPr>
            <a:r>
              <a:rPr lang="es-MX" dirty="0" smtClean="0"/>
              <a:t>	Aplica a la amortización o reducciones de capital, aunque no exista cancelación de acciones.</a:t>
            </a:r>
          </a:p>
          <a:p>
            <a:pPr algn="just">
              <a:buNone/>
            </a:pPr>
            <a:endParaRPr lang="es-MX" dirty="0" smtClean="0"/>
          </a:p>
          <a:p>
            <a:pPr algn="just">
              <a:buNone/>
            </a:pPr>
            <a:r>
              <a:rPr lang="es-MX" dirty="0" smtClean="0"/>
              <a:t>	A en P.  Aportaciones y reducciones de sus integrantes.</a:t>
            </a:r>
          </a:p>
          <a:p>
            <a:endParaRPr lang="es-MX"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620688"/>
            <a:ext cx="8136904" cy="4896544"/>
          </a:xfrm>
        </p:spPr>
        <p:txBody>
          <a:bodyPr>
            <a:normAutofit fontScale="92500" lnSpcReduction="20000"/>
          </a:bodyPr>
          <a:lstStyle/>
          <a:p>
            <a:pPr algn="just">
              <a:buNone/>
            </a:pPr>
            <a:r>
              <a:rPr lang="es-MX" b="1" dirty="0" smtClean="0"/>
              <a:t>	</a:t>
            </a:r>
            <a:r>
              <a:rPr lang="es-MX" dirty="0" smtClean="0"/>
              <a:t>Determinación de CUCA por acción = Saldo de CUCA entre acciones en circulación</a:t>
            </a:r>
          </a:p>
          <a:p>
            <a:pPr algn="just">
              <a:buNone/>
            </a:pPr>
            <a:endParaRPr lang="es-MX" dirty="0" smtClean="0"/>
          </a:p>
          <a:p>
            <a:pPr lvl="0" algn="just">
              <a:buNone/>
            </a:pPr>
            <a:r>
              <a:rPr lang="es-MX" dirty="0" smtClean="0"/>
              <a:t>	Si el valor de reembolso es mayor que la CUCA por acción, entonces por el excedente se considera una distribución de utilidades.</a:t>
            </a:r>
          </a:p>
          <a:p>
            <a:pPr lvl="0" algn="just"/>
            <a:endParaRPr lang="es-MX" dirty="0" smtClean="0"/>
          </a:p>
          <a:p>
            <a:pPr lvl="0" algn="just">
              <a:buNone/>
            </a:pPr>
            <a:r>
              <a:rPr lang="es-MX" dirty="0" smtClean="0"/>
              <a:t>	Multiplicada por el número de acciones que se reembolsan.</a:t>
            </a:r>
          </a:p>
          <a:p>
            <a:pPr lvl="0" algn="just"/>
            <a:endParaRPr lang="es-MX" dirty="0" smtClean="0"/>
          </a:p>
          <a:p>
            <a:pPr lvl="0" algn="just">
              <a:buNone/>
            </a:pPr>
            <a:r>
              <a:rPr lang="es-MX" dirty="0" smtClean="0"/>
              <a:t>	Aplicación de CUFIN hasta por el saldo que corresponde a esas acciones.</a:t>
            </a:r>
          </a:p>
          <a:p>
            <a:pPr lvl="0" algn="just"/>
            <a:endParaRPr lang="es-MX" dirty="0" smtClean="0"/>
          </a:p>
          <a:p>
            <a:pPr lvl="0" algn="just">
              <a:buNone/>
            </a:pPr>
            <a:r>
              <a:rPr lang="es-MX" dirty="0" smtClean="0"/>
              <a:t>	Piramidación 1.4286 por tasa general del ISR.</a:t>
            </a:r>
          </a:p>
          <a:p>
            <a:endParaRPr lang="es-MX"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5649491"/>
          </a:xfrm>
        </p:spPr>
        <p:txBody>
          <a:bodyPr>
            <a:normAutofit fontScale="25000" lnSpcReduction="20000"/>
          </a:bodyPr>
          <a:lstStyle/>
          <a:p>
            <a:pPr algn="just">
              <a:buNone/>
            </a:pPr>
            <a:r>
              <a:rPr lang="es-MX" sz="9200" b="1" dirty="0" smtClean="0"/>
              <a:t>	</a:t>
            </a:r>
            <a:endParaRPr lang="es-MX" sz="9200" dirty="0"/>
          </a:p>
          <a:p>
            <a:pPr algn="just">
              <a:buNone/>
            </a:pPr>
            <a:endParaRPr lang="es-MX" sz="9200" dirty="0"/>
          </a:p>
          <a:p>
            <a:pPr algn="just">
              <a:buNone/>
            </a:pPr>
            <a:r>
              <a:rPr lang="es-MX" sz="9200" b="1" dirty="0" smtClean="0"/>
              <a:t>	Artículo </a:t>
            </a:r>
            <a:r>
              <a:rPr lang="es-MX" sz="9200" b="1" dirty="0"/>
              <a:t>41 C. Com.- </a:t>
            </a:r>
            <a:r>
              <a:rPr lang="es-MX" sz="9200" dirty="0"/>
              <a:t>En </a:t>
            </a:r>
            <a:r>
              <a:rPr lang="es-MX" sz="9200" b="1" u="sng" dirty="0"/>
              <a:t>el libro de actas que llevará cada sociedad, cuando se trate de juntas generales, se expresará:</a:t>
            </a:r>
            <a:r>
              <a:rPr lang="es-MX" sz="9200" dirty="0"/>
              <a:t> la fecha respectiva, los asistentes a ellas, los números de acciones que cada uno represente, el número de votos de que pueden hacer uso, los acuerdos que se tomen, los que se consignarán a la letra; y cuando las votaciones no sean económicas, los votos emitidos, cuidando además de consignar todo lo que conduzca al perfecto conocimiento de lo acordado. </a:t>
            </a:r>
            <a:r>
              <a:rPr lang="es-MX" sz="9200" b="1" u="sng" dirty="0"/>
              <a:t>Cuando el acta se refiera a junta del consejo de administración, solo se expresará</a:t>
            </a:r>
            <a:r>
              <a:rPr lang="es-MX" sz="9200" dirty="0"/>
              <a:t>: la fecha, nombre de los asistentes y relación de los acuerdos aprobados. Estas actas serán autorizadas con las firmas de las personas a quienes los estatutos confieran esta facultad.</a:t>
            </a:r>
          </a:p>
          <a:p>
            <a:endParaRPr lang="es-MX"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8291264" cy="5256584"/>
          </a:xfrm>
        </p:spPr>
        <p:txBody>
          <a:bodyPr>
            <a:normAutofit fontScale="77500" lnSpcReduction="20000"/>
          </a:bodyPr>
          <a:lstStyle/>
          <a:p>
            <a:pPr algn="just">
              <a:buNone/>
            </a:pPr>
            <a:r>
              <a:rPr lang="es-MX" dirty="0" smtClean="0"/>
              <a:t>	</a:t>
            </a:r>
            <a:r>
              <a:rPr lang="es-MX" b="1" dirty="0" smtClean="0"/>
              <a:t>Determinación adicional de reducción de capital</a:t>
            </a:r>
          </a:p>
          <a:p>
            <a:pPr algn="just"/>
            <a:endParaRPr lang="es-MX" dirty="0" smtClean="0"/>
          </a:p>
          <a:p>
            <a:pPr lvl="0" algn="just"/>
            <a:r>
              <a:rPr lang="es-MX" dirty="0" smtClean="0"/>
              <a:t>Comparación del capital contable aprobado por asamblea de accionistas contra el saldo de la CUCA a la fecha de la reducción de capital.</a:t>
            </a:r>
          </a:p>
          <a:p>
            <a:pPr lvl="0" algn="just"/>
            <a:r>
              <a:rPr lang="es-MX" dirty="0" smtClean="0"/>
              <a:t>Si es mayor el primero se entiende que por la diferencia se distribuye utilidad. Se resta la utilidad calculada conforme al procedimiento de CUCA por acción.</a:t>
            </a:r>
          </a:p>
          <a:p>
            <a:pPr lvl="0" algn="just"/>
            <a:r>
              <a:rPr lang="es-MX" dirty="0" smtClean="0"/>
              <a:t>Aplicación de CUFIN, no se precisa en la proporción a las acciones.</a:t>
            </a:r>
          </a:p>
          <a:p>
            <a:pPr lvl="0" algn="just"/>
            <a:r>
              <a:rPr lang="es-MX" dirty="0" smtClean="0"/>
              <a:t>Piramidación 1.4286 por tasa general de ISR.</a:t>
            </a:r>
          </a:p>
          <a:p>
            <a:pPr lvl="0" algn="just"/>
            <a:r>
              <a:rPr lang="es-MX" dirty="0" smtClean="0"/>
              <a:t>La utilidad determinada se considera como aportación de capital para efectos de CUCA.</a:t>
            </a:r>
          </a:p>
          <a:p>
            <a:pPr lvl="0" algn="just"/>
            <a:r>
              <a:rPr lang="es-MX" dirty="0" smtClean="0"/>
              <a:t>Actualización del Capital Contable conforme a NIF o Reglas.  RLISR 95</a:t>
            </a:r>
          </a:p>
          <a:p>
            <a:pPr lvl="0" algn="just"/>
            <a:r>
              <a:rPr lang="es-MX" dirty="0" smtClean="0"/>
              <a:t>Casos de escisión y fusión de sociedades.</a:t>
            </a:r>
          </a:p>
          <a:p>
            <a:pPr lvl="0" algn="just"/>
            <a:r>
              <a:rPr lang="es-MX" dirty="0" smtClean="0"/>
              <a:t>Reducción de capital equiparable.</a:t>
            </a:r>
          </a:p>
          <a:p>
            <a:endParaRPr lang="es-MX"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060848"/>
            <a:ext cx="8229600" cy="1863080"/>
          </a:xfrm>
        </p:spPr>
        <p:txBody>
          <a:bodyPr>
            <a:normAutofit fontScale="90000"/>
          </a:bodyPr>
          <a:lstStyle/>
          <a:p>
            <a:pPr algn="ctr"/>
            <a:r>
              <a:rPr lang="es-MX" b="1" dirty="0" smtClean="0"/>
              <a:t>IV.- APORTACIONES PARA FUTUROS AUMENTOS DE CAPITAL SOCIAL</a:t>
            </a:r>
            <a:r>
              <a:rPr lang="es-MX" dirty="0" smtClean="0"/>
              <a:t/>
            </a:r>
            <a:br>
              <a:rPr lang="es-MX" dirty="0" smtClean="0"/>
            </a:br>
            <a:endParaRPr lang="es-MX" dirty="0"/>
          </a:p>
        </p:txBody>
      </p:sp>
      <p:pic>
        <p:nvPicPr>
          <p:cNvPr id="5" name="Imagen 1" descr="cid:image001.png@01CF0B9A.29251940"/>
          <p:cNvPicPr>
            <a:picLocks noChangeAspect="1" noChangeArrowheads="1"/>
          </p:cNvPicPr>
          <p:nvPr/>
        </p:nvPicPr>
        <p:blipFill>
          <a:blip r:embed="rId2" cstate="print"/>
          <a:srcRect/>
          <a:stretch>
            <a:fillRect/>
          </a:stretch>
        </p:blipFill>
        <p:spPr bwMode="auto">
          <a:xfrm>
            <a:off x="7216775" y="5402262"/>
            <a:ext cx="1927225" cy="1455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08720"/>
            <a:ext cx="8229600" cy="4752528"/>
          </a:xfrm>
        </p:spPr>
        <p:txBody>
          <a:bodyPr>
            <a:normAutofit fontScale="92500" lnSpcReduction="20000"/>
          </a:bodyPr>
          <a:lstStyle/>
          <a:p>
            <a:pPr algn="just">
              <a:buNone/>
            </a:pPr>
            <a:r>
              <a:rPr lang="es-MX" dirty="0" smtClean="0"/>
              <a:t>	Como ya se había comentado, en la LGSM no se menciona como se acuerdan o determinan dichas aportaciones; únicamente el artículo 116 hace una breve alusión al tema.</a:t>
            </a:r>
          </a:p>
          <a:p>
            <a:pPr algn="just">
              <a:buNone/>
            </a:pPr>
            <a:endParaRPr lang="es-MX" dirty="0" smtClean="0"/>
          </a:p>
          <a:p>
            <a:pPr algn="just">
              <a:buNone/>
            </a:pPr>
            <a:r>
              <a:rPr lang="es-MX" b="1" dirty="0" smtClean="0"/>
              <a:t>	Artículo 116.- </a:t>
            </a:r>
            <a:r>
              <a:rPr lang="es-MX" dirty="0" smtClean="0"/>
              <a:t>Solamente serán liberadas las acciones cuyo valor esté totalmente cubierto y aquellas que se entreguen a los accionistas según acuerdo de la asamblea general extraordinaria, como resultado de la capitalización de primas sobre acciones o de otras aportaciones previas de los accionistas, así como de capitalización de utilidades retenidas o de reservas de valuación o de revaluación.</a:t>
            </a:r>
          </a:p>
          <a:p>
            <a:endParaRPr lang="es-MX"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620688"/>
            <a:ext cx="8229600" cy="5040560"/>
          </a:xfrm>
        </p:spPr>
        <p:txBody>
          <a:bodyPr>
            <a:normAutofit fontScale="92500" lnSpcReduction="10000"/>
          </a:bodyPr>
          <a:lstStyle/>
          <a:p>
            <a:pPr algn="just">
              <a:buNone/>
            </a:pPr>
            <a:r>
              <a:rPr lang="es-MX" dirty="0" smtClean="0"/>
              <a:t>	Consideramos que dichas aportaciones deben ser aprobadas en una asamblea de accionistas o de socios como órgano supremo que es de una sociedad.</a:t>
            </a:r>
          </a:p>
          <a:p>
            <a:pPr algn="just">
              <a:buNone/>
            </a:pPr>
            <a:endParaRPr lang="es-MX" dirty="0" smtClean="0"/>
          </a:p>
          <a:p>
            <a:pPr algn="just">
              <a:buNone/>
            </a:pPr>
            <a:r>
              <a:rPr lang="es-MX" dirty="0" smtClean="0"/>
              <a:t>	Estas aportaciones son una especie de hibrido entre capital y préstamo. Capital, pues son aportados por socios actuales o potenciales, y préstamo porque no confieren derechos de socio.</a:t>
            </a:r>
          </a:p>
          <a:p>
            <a:pPr algn="just">
              <a:buNone/>
            </a:pPr>
            <a:endParaRPr lang="es-MX" dirty="0" smtClean="0"/>
          </a:p>
          <a:p>
            <a:pPr algn="just">
              <a:buNone/>
            </a:pPr>
            <a:r>
              <a:rPr lang="es-MX" dirty="0" smtClean="0"/>
              <a:t>	A diferencia de un préstamo, no generan un rendimiento financiero para la persona que aporte los recursos.</a:t>
            </a:r>
          </a:p>
          <a:p>
            <a:endParaRPr lang="es-MX"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620688"/>
            <a:ext cx="8229600" cy="5112568"/>
          </a:xfrm>
        </p:spPr>
        <p:txBody>
          <a:bodyPr>
            <a:normAutofit fontScale="85000" lnSpcReduction="20000"/>
          </a:bodyPr>
          <a:lstStyle/>
          <a:p>
            <a:pPr algn="just">
              <a:buNone/>
            </a:pPr>
            <a:r>
              <a:rPr lang="es-MX" b="1" dirty="0" smtClean="0"/>
              <a:t>	¿Por qué no aportar los recursos o bienes como capital desde un inicio?</a:t>
            </a:r>
            <a:r>
              <a:rPr lang="es-MX" dirty="0" smtClean="0"/>
              <a:t>   </a:t>
            </a:r>
          </a:p>
          <a:p>
            <a:pPr algn="just">
              <a:buNone/>
            </a:pPr>
            <a:endParaRPr lang="es-MX" dirty="0" smtClean="0"/>
          </a:p>
          <a:p>
            <a:pPr algn="just">
              <a:buNone/>
            </a:pPr>
            <a:r>
              <a:rPr lang="es-MX" dirty="0" smtClean="0"/>
              <a:t>	Esta figura se utiliza cuando la asamblea o los </a:t>
            </a:r>
            <a:r>
              <a:rPr lang="es-MX" dirty="0" err="1" smtClean="0"/>
              <a:t>aportantes</a:t>
            </a:r>
            <a:r>
              <a:rPr lang="es-MX" dirty="0" smtClean="0"/>
              <a:t> aún no tienen los elementos necesarios para tomar una decisión definitiva. Por ejemplo, la empresa sabe que si obtiene un contrato con el gobierno federal requiere de dinero o equipo para cumplir con sus obligaciones, pero aún no está segura de lograrlo y se prepara por si acaso lo logra.</a:t>
            </a:r>
          </a:p>
          <a:p>
            <a:pPr algn="just">
              <a:buNone/>
            </a:pPr>
            <a:endParaRPr lang="es-MX" dirty="0" smtClean="0"/>
          </a:p>
          <a:p>
            <a:pPr algn="just">
              <a:buNone/>
            </a:pPr>
            <a:r>
              <a:rPr lang="es-MX" dirty="0" smtClean="0"/>
              <a:t>	Hay profesionistas que opinan que el consejo de administración podría aprobar esas aportaciones, pero considero que no es el órgano adecuado, pues podrían los socios que no participaron oponerse a que dichos recursos en el futuro se capitalicen.</a:t>
            </a:r>
          </a:p>
          <a:p>
            <a:endParaRPr lang="es-MX"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404664"/>
            <a:ext cx="8229600" cy="5184576"/>
          </a:xfrm>
        </p:spPr>
        <p:txBody>
          <a:bodyPr>
            <a:normAutofit fontScale="77500" lnSpcReduction="20000"/>
          </a:bodyPr>
          <a:lstStyle/>
          <a:p>
            <a:pPr>
              <a:buNone/>
            </a:pPr>
            <a:r>
              <a:rPr lang="es-MX" b="1" dirty="0" smtClean="0"/>
              <a:t>	Capitalización de dichas aportaciones.</a:t>
            </a:r>
          </a:p>
          <a:p>
            <a:pPr>
              <a:buNone/>
            </a:pPr>
            <a:endParaRPr lang="es-MX" dirty="0" smtClean="0"/>
          </a:p>
          <a:p>
            <a:pPr algn="just">
              <a:buNone/>
            </a:pPr>
            <a:r>
              <a:rPr lang="es-MX" dirty="0" smtClean="0"/>
              <a:t>	Es menester que la asamblea, siguiendo el ejemplo anterior, una vez que se obtenga el contrato de obra con el gobierno federal, proceda a capitalizar los recursos aportados, incrementando de esta forma su capital social.</a:t>
            </a:r>
          </a:p>
          <a:p>
            <a:pPr algn="just">
              <a:buNone/>
            </a:pPr>
            <a:endParaRPr lang="es-MX" dirty="0" smtClean="0"/>
          </a:p>
          <a:p>
            <a:pPr algn="just">
              <a:buNone/>
            </a:pPr>
            <a:r>
              <a:rPr lang="es-MX" dirty="0" smtClean="0"/>
              <a:t>	Si por el contrario, no se logró la condición suspensiva establecida (obtención del contrato de obra), se procederá a reintegrar los recursos o bienes a quienes los aportaron sin rendimientos.</a:t>
            </a:r>
          </a:p>
          <a:p>
            <a:pPr algn="just">
              <a:buNone/>
            </a:pPr>
            <a:endParaRPr lang="es-MX" dirty="0" smtClean="0"/>
          </a:p>
          <a:p>
            <a:pPr algn="just">
              <a:buNone/>
            </a:pPr>
            <a:r>
              <a:rPr lang="es-MX" dirty="0" smtClean="0"/>
              <a:t>	Consideramos muy importante dejar documentos con fecha cierta que permitan comprobar que esos recursos son aportaciones para futuros aumentos de capital, ya que la autoridad podría suponer que fueron ingresos de la sociedad.</a:t>
            </a:r>
            <a:endParaRPr lang="es-MX"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852936"/>
            <a:ext cx="8229600" cy="1143000"/>
          </a:xfrm>
        </p:spPr>
        <p:txBody>
          <a:bodyPr>
            <a:normAutofit fontScale="90000"/>
          </a:bodyPr>
          <a:lstStyle/>
          <a:p>
            <a:pPr algn="ctr"/>
            <a:r>
              <a:rPr lang="es-MX" b="1" dirty="0" smtClean="0"/>
              <a:t>TRATAMIENTO FISCAL APORTACIONES PARA FUTUROS AUMENTOS DE CAPITAL</a:t>
            </a:r>
            <a:r>
              <a:rPr lang="es-MX" dirty="0" smtClean="0"/>
              <a:t/>
            </a:r>
            <a:br>
              <a:rPr lang="es-MX" dirty="0" smtClean="0"/>
            </a:br>
            <a:endParaRPr lang="es-MX" dirty="0"/>
          </a:p>
        </p:txBody>
      </p:sp>
      <p:pic>
        <p:nvPicPr>
          <p:cNvPr id="5" name="Imagen 1" descr="cid:image001.png@01CF0B9A.29251940"/>
          <p:cNvPicPr>
            <a:picLocks noChangeAspect="1" noChangeArrowheads="1"/>
          </p:cNvPicPr>
          <p:nvPr/>
        </p:nvPicPr>
        <p:blipFill>
          <a:blip r:embed="rId2" cstate="print"/>
          <a:srcRect/>
          <a:stretch>
            <a:fillRect/>
          </a:stretch>
        </p:blipFill>
        <p:spPr bwMode="auto">
          <a:xfrm>
            <a:off x="7216775" y="5402262"/>
            <a:ext cx="1927225" cy="1455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smtClean="0"/>
              <a:t>Sólo constituyen un pasivo que genera efectos inflacionarios.</a:t>
            </a:r>
          </a:p>
          <a:p>
            <a:endParaRPr lang="es-MX" dirty="0" smtClean="0"/>
          </a:p>
          <a:p>
            <a:pPr lvl="0"/>
            <a:r>
              <a:rPr lang="es-MX" dirty="0" smtClean="0"/>
              <a:t>Justificación de ingresos para el socio.</a:t>
            </a:r>
          </a:p>
          <a:p>
            <a:pPr lvl="0"/>
            <a:endParaRPr lang="es-MX" dirty="0" smtClean="0"/>
          </a:p>
          <a:p>
            <a:r>
              <a:rPr lang="es-MX" dirty="0" smtClean="0"/>
              <a:t>Discrepancia fiscal.</a:t>
            </a:r>
            <a:endParaRPr lang="es-MX"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708920"/>
            <a:ext cx="8229600" cy="1143000"/>
          </a:xfrm>
        </p:spPr>
        <p:txBody>
          <a:bodyPr>
            <a:normAutofit fontScale="90000"/>
          </a:bodyPr>
          <a:lstStyle/>
          <a:p>
            <a:pPr algn="ctr"/>
            <a:r>
              <a:rPr lang="es-MX" b="1" dirty="0" smtClean="0"/>
              <a:t>V.- REPARTO DE DIVIDENDOS</a:t>
            </a:r>
            <a:r>
              <a:rPr lang="es-MX" dirty="0" smtClean="0"/>
              <a:t/>
            </a:r>
            <a:br>
              <a:rPr lang="es-MX" dirty="0" smtClean="0"/>
            </a:br>
            <a:endParaRPr lang="es-MX" dirty="0"/>
          </a:p>
        </p:txBody>
      </p:sp>
      <p:pic>
        <p:nvPicPr>
          <p:cNvPr id="5" name="Imagen 1" descr="cid:image001.png@01CF0B9A.29251940"/>
          <p:cNvPicPr>
            <a:picLocks noChangeAspect="1" noChangeArrowheads="1"/>
          </p:cNvPicPr>
          <p:nvPr/>
        </p:nvPicPr>
        <p:blipFill>
          <a:blip r:embed="rId2" cstate="print"/>
          <a:srcRect/>
          <a:stretch>
            <a:fillRect/>
          </a:stretch>
        </p:blipFill>
        <p:spPr bwMode="auto">
          <a:xfrm>
            <a:off x="7216775" y="5402262"/>
            <a:ext cx="1927225" cy="1455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68760"/>
            <a:ext cx="8229600" cy="4857403"/>
          </a:xfrm>
        </p:spPr>
        <p:txBody>
          <a:bodyPr>
            <a:normAutofit/>
          </a:bodyPr>
          <a:lstStyle/>
          <a:p>
            <a:pPr>
              <a:buNone/>
            </a:pPr>
            <a:r>
              <a:rPr lang="es-MX" dirty="0" smtClean="0"/>
              <a:t>	Existen algunas premisas antes de poder llevar a cabo el reparto de utilidades generadas por una sociedad mercantil:</a:t>
            </a:r>
          </a:p>
          <a:p>
            <a:pPr>
              <a:buNone/>
            </a:pPr>
            <a:endParaRPr lang="es-MX" dirty="0" smtClean="0"/>
          </a:p>
          <a:p>
            <a:pPr>
              <a:buNone/>
            </a:pPr>
            <a:r>
              <a:rPr lang="es-MX" b="1" dirty="0" smtClean="0"/>
              <a:t>	a).- Pérdida del capital social:</a:t>
            </a:r>
            <a:endParaRPr lang="es-MX" dirty="0" smtClean="0"/>
          </a:p>
          <a:p>
            <a:pPr>
              <a:buNone/>
            </a:pPr>
            <a:r>
              <a:rPr lang="es-MX" dirty="0" smtClean="0"/>
              <a:t>	 </a:t>
            </a:r>
          </a:p>
          <a:p>
            <a:pPr>
              <a:buNone/>
            </a:pPr>
            <a:r>
              <a:rPr lang="es-MX" dirty="0" smtClean="0"/>
              <a:t>	</a:t>
            </a:r>
            <a:r>
              <a:rPr lang="es-MX" b="1" dirty="0" smtClean="0"/>
              <a:t>Artículo 18 LGSM.- </a:t>
            </a:r>
            <a:r>
              <a:rPr lang="es-MX" dirty="0" smtClean="0"/>
              <a:t>Si hubiere pérdida del capital social, éste deberá ser reintegrado o reducido antes de hacerse repartición o asignación de utilidades.</a:t>
            </a:r>
            <a:endParaRPr lang="es-MX"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Personalizado 4">
      <a:dk1>
        <a:srgbClr val="000000"/>
      </a:dk1>
      <a:lt1>
        <a:sysClr val="window" lastClr="FFFFFF"/>
      </a:lt1>
      <a:dk2>
        <a:srgbClr val="464646"/>
      </a:dk2>
      <a:lt2>
        <a:srgbClr val="DEF5FA"/>
      </a:lt2>
      <a:accent1>
        <a:srgbClr val="510B0F"/>
      </a:accent1>
      <a:accent2>
        <a:srgbClr val="DA1F28"/>
      </a:accent2>
      <a:accent3>
        <a:srgbClr val="EB641B"/>
      </a:accent3>
      <a:accent4>
        <a:srgbClr val="39639D"/>
      </a:accent4>
      <a:accent5>
        <a:srgbClr val="474B78"/>
      </a:accent5>
      <a:accent6>
        <a:srgbClr val="7D3C4A"/>
      </a:accent6>
      <a:hlink>
        <a:srgbClr val="FF8119"/>
      </a:hlink>
      <a:folHlink>
        <a:srgbClr val="510B0F"/>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632</TotalTime>
  <Words>400</Words>
  <Application>Microsoft Office PowerPoint</Application>
  <PresentationFormat>Presentación en pantalla (4:3)</PresentationFormat>
  <Paragraphs>700</Paragraphs>
  <Slides>139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139</vt:i4>
      </vt:variant>
    </vt:vector>
  </HeadingPairs>
  <TitlesOfParts>
    <vt:vector size="145" baseType="lpstr">
      <vt:lpstr>Lucida Sans Unicode</vt:lpstr>
      <vt:lpstr>Times New Roman</vt:lpstr>
      <vt:lpstr>Verdana</vt:lpstr>
      <vt:lpstr>Wingdings 2</vt:lpstr>
      <vt:lpstr>Wingdings 3</vt:lpstr>
      <vt:lpstr>Concurrencia</vt:lpstr>
      <vt:lpstr>Presentación de PowerPoint</vt:lpstr>
      <vt:lpstr>Presentación de PowerPoint</vt:lpstr>
      <vt:lpstr>INTRODUCCIÓN GENERAL</vt:lpstr>
      <vt:lpstr>Presentación de PowerPoint</vt:lpstr>
      <vt:lpstr>Adecuación de estatutos sociales</vt:lpstr>
      <vt:lpstr>I.- LIBROS SOCIALES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CONSECUENCIAS O SANCIONES FISCALES POR NO LLEVAR  ESOS LIBROS </vt:lpstr>
      <vt:lpstr>Presentación de PowerPoint</vt:lpstr>
      <vt:lpstr>Presentación de PowerPoint</vt:lpstr>
      <vt:lpstr>II.- TÍTULOS ACCIONARIOS Y PARTES SOCIALES </vt:lpstr>
      <vt:lpstr>Presentación de PowerPoint</vt:lpstr>
      <vt:lpstr>Presentación de PowerPoint</vt:lpstr>
      <vt:lpstr>REESTRUCTURA DE SOCIEDADES </vt:lpstr>
      <vt:lpstr>Presentación de PowerPoint</vt:lpstr>
      <vt:lpstr>RESPONSABILIDAD SOLIDARIA DE SOCIOS O ACCIONISTAS </vt:lpstr>
      <vt:lpstr>III.- CAPITAL SOCIAL DE LAS EMPRESAS MERCANTILES. </vt:lpstr>
      <vt:lpstr>1.- Definición:</vt:lpstr>
      <vt:lpstr>2.- Aportaciones al capital social:</vt:lpstr>
      <vt:lpstr>Presentación de PowerPoint</vt:lpstr>
      <vt:lpstr>Presentación de PowerPoint</vt:lpstr>
      <vt:lpstr>3.- Importe:</vt:lpstr>
      <vt:lpstr>Presentación de PowerPoint</vt:lpstr>
      <vt:lpstr>Presentación de PowerPoint</vt:lpstr>
      <vt:lpstr>Presentación de PowerPoint</vt:lpstr>
      <vt:lpstr>4.- ¿Capital Fijo y Variable?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TRATAMIENTO FISCAL  Y LEY ANTILAVADO EN LOS INCREMENTOS DE CAPITAL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TRATAMIENTO FISCAL  Y LEY ANTILAVADO EN LAS DISMINUCIONES  DE CAPITAL </vt:lpstr>
      <vt:lpstr>Presentación de PowerPoint</vt:lpstr>
      <vt:lpstr>Presentación de PowerPoint</vt:lpstr>
      <vt:lpstr>Presentación de PowerPoint</vt:lpstr>
      <vt:lpstr>Presentación de PowerPoint</vt:lpstr>
      <vt:lpstr>IV.- APORTACIONES PARA FUTUROS AUMENTOS DE CAPITAL SOCIAL </vt:lpstr>
      <vt:lpstr>Presentación de PowerPoint</vt:lpstr>
      <vt:lpstr>Presentación de PowerPoint</vt:lpstr>
      <vt:lpstr>Presentación de PowerPoint</vt:lpstr>
      <vt:lpstr>Presentación de PowerPoint</vt:lpstr>
      <vt:lpstr>TRATAMIENTO FISCAL APORTACIONES PARA FUTUROS AUMENTOS DE CAPITAL </vt:lpstr>
      <vt:lpstr>Presentación de PowerPoint</vt:lpstr>
      <vt:lpstr>V.- REPARTO DE DIVIDENDOS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TRATAMIENTO FISCAL PAGO DIVIDENDOS</vt:lpstr>
      <vt:lpstr>Presentación de PowerPoint</vt:lpstr>
      <vt:lpstr>Presentación de PowerPoint</vt:lpstr>
      <vt:lpstr>Presentación de PowerPoint</vt:lpstr>
      <vt:lpstr>VI.- COMPRA VENTA DE PARTES SOCIALES O ACCIONES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TRATAMIENTO FISCAL TRANSMISIÓN DE ACCIONES O PARTES SOCIALES </vt:lpstr>
      <vt:lpstr>Presentación de PowerPoint</vt:lpstr>
      <vt:lpstr>Presentación de PowerPoint</vt:lpstr>
      <vt:lpstr>VII.- PRÉSTAMOS DE  O PARA LOS SOCIOS</vt:lpstr>
      <vt:lpstr>Presentación de PowerPoint</vt:lpstr>
      <vt:lpstr>Presentación de PowerPoint</vt:lpstr>
      <vt:lpstr>TRATAMIENTO FISCAL Y LEY ANTILAVADO  DE LOS PRÉSTAMOS</vt:lpstr>
      <vt:lpstr>Presentación de PowerPoint</vt:lpstr>
      <vt:lpstr>Presentación de PowerPoint</vt:lpstr>
      <vt:lpstr>VIII.- CONTRATOS DE CUENTA CORRIENTE </vt:lpstr>
      <vt:lpstr>Presentación de PowerPoint</vt:lpstr>
      <vt:lpstr>Presentación de PowerPoint</vt:lpstr>
      <vt:lpstr>TRATAMIENTO FISCAL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Janette</dc:creator>
  <cp:lastModifiedBy>Colegio</cp:lastModifiedBy>
  <cp:revision>124</cp:revision>
  <dcterms:created xsi:type="dcterms:W3CDTF">2015-03-11T22:16:25Z</dcterms:created>
  <dcterms:modified xsi:type="dcterms:W3CDTF">2016-08-15T23:12:46Z</dcterms:modified>
</cp:coreProperties>
</file>